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448" r:id="rId1"/>
    <p:sldMasterId id="2147484496" r:id="rId2"/>
  </p:sldMasterIdLst>
  <p:notesMasterIdLst>
    <p:notesMasterId r:id="rId40"/>
  </p:notesMasterIdLst>
  <p:handoutMasterIdLst>
    <p:handoutMasterId r:id="rId41"/>
  </p:handoutMasterIdLst>
  <p:sldIdLst>
    <p:sldId id="268" r:id="rId3"/>
    <p:sldId id="273" r:id="rId4"/>
    <p:sldId id="1578" r:id="rId5"/>
    <p:sldId id="1579" r:id="rId6"/>
    <p:sldId id="1580" r:id="rId7"/>
    <p:sldId id="1599" r:id="rId8"/>
    <p:sldId id="1582" r:id="rId9"/>
    <p:sldId id="1584" r:id="rId10"/>
    <p:sldId id="1598" r:id="rId11"/>
    <p:sldId id="1194" r:id="rId12"/>
    <p:sldId id="1603" r:id="rId13"/>
    <p:sldId id="1607" r:id="rId14"/>
    <p:sldId id="1602" r:id="rId15"/>
    <p:sldId id="1608" r:id="rId16"/>
    <p:sldId id="1600" r:id="rId17"/>
    <p:sldId id="1609" r:id="rId18"/>
    <p:sldId id="1588" r:id="rId19"/>
    <p:sldId id="1590" r:id="rId20"/>
    <p:sldId id="1591" r:id="rId21"/>
    <p:sldId id="1604" r:id="rId22"/>
    <p:sldId id="1606" r:id="rId23"/>
    <p:sldId id="1592" r:id="rId24"/>
    <p:sldId id="1610" r:id="rId25"/>
    <p:sldId id="1611" r:id="rId26"/>
    <p:sldId id="1612" r:id="rId27"/>
    <p:sldId id="1581" r:id="rId28"/>
    <p:sldId id="1613" r:id="rId29"/>
    <p:sldId id="1583" r:id="rId30"/>
    <p:sldId id="1614" r:id="rId31"/>
    <p:sldId id="1585" r:id="rId32"/>
    <p:sldId id="1586" r:id="rId33"/>
    <p:sldId id="1587" r:id="rId34"/>
    <p:sldId id="1594" r:id="rId35"/>
    <p:sldId id="1595" r:id="rId36"/>
    <p:sldId id="1596" r:id="rId37"/>
    <p:sldId id="1597" r:id="rId38"/>
    <p:sldId id="1577" r:id="rId39"/>
  </p:sldIdLst>
  <p:sldSz cx="12192000" cy="6858000"/>
  <p:notesSz cx="6662738" cy="9926638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121">
          <p15:clr>
            <a:srgbClr val="A4A3A4"/>
          </p15:clr>
        </p15:guide>
        <p15:guide id="4" orient="horz" pos="572">
          <p15:clr>
            <a:srgbClr val="A4A3A4"/>
          </p15:clr>
        </p15:guide>
        <p15:guide id="5" pos="347">
          <p15:clr>
            <a:srgbClr val="A4A3A4"/>
          </p15:clr>
        </p15:guide>
        <p15:guide id="6" pos="728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CC6600"/>
    <a:srgbClr val="FF9933"/>
    <a:srgbClr val="336699"/>
    <a:srgbClr val="4B21FB"/>
    <a:srgbClr val="000000"/>
    <a:srgbClr val="AF8FA9"/>
    <a:srgbClr val="009999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50" autoAdjust="0"/>
    <p:restoredTop sz="98339" autoAdjust="0"/>
  </p:normalViewPr>
  <p:slideViewPr>
    <p:cSldViewPr showGuides="1">
      <p:cViewPr varScale="1">
        <p:scale>
          <a:sx n="111" d="100"/>
          <a:sy n="111" d="100"/>
        </p:scale>
        <p:origin x="186" y="102"/>
      </p:cViewPr>
      <p:guideLst>
        <p:guide orient="horz" pos="2160"/>
        <p:guide pos="3840"/>
        <p:guide pos="121"/>
        <p:guide orient="horz" pos="572"/>
        <p:guide pos="347"/>
        <p:guide pos="7287"/>
      </p:guideLst>
    </p:cSldViewPr>
  </p:slideViewPr>
  <p:outlineViewPr>
    <p:cViewPr>
      <p:scale>
        <a:sx n="33" d="100"/>
        <a:sy n="33" d="100"/>
      </p:scale>
      <p:origin x="0" y="741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7" d="100"/>
          <a:sy n="47" d="100"/>
        </p:scale>
        <p:origin x="195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MyPC\Desktop\&#22823;&#23447;&#21830;&#21697;&#21608;&#25253;&#8212;&#8212;&#23439;&#35266;&#32463;&#27982;&#21644;&#21830;&#21697;.xlsx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file:///C:\Users\MyPC\Desktop\&#22823;&#23447;&#21830;&#21697;&#21608;&#25253;&#8212;&#8212;&#23439;&#35266;&#32463;&#27982;&#21644;&#21830;&#21697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3121536"/>
        <c:axId val="113131520"/>
      </c:lineChart>
      <c:catAx>
        <c:axId val="113121536"/>
        <c:scaling>
          <c:orientation val="minMax"/>
        </c:scaling>
        <c:delete val="0"/>
        <c:axPos val="b"/>
        <c:numFmt formatCode="yyyy\-mm\-dd;@" sourceLinked="1"/>
        <c:majorTickMark val="out"/>
        <c:minorTickMark val="none"/>
        <c:tickLblPos val="nextTo"/>
        <c:crossAx val="113131520"/>
        <c:crosses val="autoZero"/>
        <c:auto val="1"/>
        <c:lblAlgn val="ctr"/>
        <c:lblOffset val="100"/>
        <c:noMultiLvlLbl val="0"/>
      </c:catAx>
      <c:valAx>
        <c:axId val="113131520"/>
        <c:scaling>
          <c:orientation val="minMax"/>
        </c:scaling>
        <c:delete val="0"/>
        <c:axPos val="l"/>
        <c:numFmt formatCode="###,###,###,###,##0.00" sourceLinked="1"/>
        <c:majorTickMark val="out"/>
        <c:minorTickMark val="none"/>
        <c:tickLblPos val="nextTo"/>
        <c:crossAx val="11312153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ln>
      <a:solidFill>
        <a:schemeClr val="accent1"/>
      </a:solidFill>
    </a:ln>
  </c:sp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3153920"/>
        <c:axId val="113155456"/>
      </c:lineChart>
      <c:catAx>
        <c:axId val="113153920"/>
        <c:scaling>
          <c:orientation val="minMax"/>
        </c:scaling>
        <c:delete val="0"/>
        <c:axPos val="b"/>
        <c:numFmt formatCode="yyyy\-mm\-dd;@" sourceLinked="1"/>
        <c:majorTickMark val="out"/>
        <c:minorTickMark val="none"/>
        <c:tickLblPos val="nextTo"/>
        <c:crossAx val="113155456"/>
        <c:crosses val="autoZero"/>
        <c:auto val="1"/>
        <c:lblAlgn val="ctr"/>
        <c:lblOffset val="100"/>
        <c:noMultiLvlLbl val="0"/>
      </c:catAx>
      <c:valAx>
        <c:axId val="113155456"/>
        <c:scaling>
          <c:orientation val="minMax"/>
        </c:scaling>
        <c:delete val="0"/>
        <c:axPos val="l"/>
        <c:numFmt formatCode="###,###,###,###,##0.00" sourceLinked="1"/>
        <c:majorTickMark val="out"/>
        <c:minorTickMark val="none"/>
        <c:tickLblPos val="nextTo"/>
        <c:crossAx val="113153920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ln>
      <a:solidFill>
        <a:schemeClr val="accent1"/>
      </a:solidFill>
    </a:ln>
  </c:spPr>
  <c:externalData r:id="rId1">
    <c:autoUpdate val="0"/>
  </c:externalData>
  <c:userShapes r:id="rId2"/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image" Target="../media/image49.emf"/><Relationship Id="rId4" Type="http://schemas.openxmlformats.org/officeDocument/2006/relationships/image" Target="../media/image52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image" Target="../media/image22.emf"/><Relationship Id="rId4" Type="http://schemas.openxmlformats.org/officeDocument/2006/relationships/image" Target="../media/image25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image" Target="../media/image29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image" Target="../media/image32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image" Target="../media/image34.emf"/><Relationship Id="rId4" Type="http://schemas.openxmlformats.org/officeDocument/2006/relationships/image" Target="../media/image37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image" Target="../media/image38.emf"/><Relationship Id="rId4" Type="http://schemas.openxmlformats.org/officeDocument/2006/relationships/image" Target="../media/image41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image" Target="../media/image42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image" Target="../media/image45.emf"/><Relationship Id="rId4" Type="http://schemas.openxmlformats.org/officeDocument/2006/relationships/image" Target="../media/image48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0.13103</cdr:x>
      <cdr:y>0.08696</cdr:y>
    </cdr:from>
    <cdr:to>
      <cdr:x>0.87352</cdr:x>
      <cdr:y>0.32609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685800" y="304800"/>
          <a:ext cx="3886200" cy="8382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zh-CN" altLang="en-US" sz="1800" dirty="0">
              <a:solidFill>
                <a:srgbClr val="FF0000"/>
              </a:solidFill>
            </a:rPr>
            <a:t>平安</a:t>
          </a:r>
          <a:r>
            <a:rPr lang="en-US" altLang="zh-CN" sz="1800" dirty="0">
              <a:solidFill>
                <a:srgbClr val="FF0000"/>
              </a:solidFill>
            </a:rPr>
            <a:t>PPI</a:t>
          </a:r>
          <a:r>
            <a:rPr lang="zh-CN" altLang="en-US" sz="1800" dirty="0">
              <a:solidFill>
                <a:srgbClr val="FF0000"/>
              </a:solidFill>
            </a:rPr>
            <a:t>领先指数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0.13103</cdr:x>
      <cdr:y>0.08696</cdr:y>
    </cdr:from>
    <cdr:to>
      <cdr:x>0.87352</cdr:x>
      <cdr:y>0.32609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685800" y="304800"/>
          <a:ext cx="3886200" cy="8382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zh-CN" altLang="en-US" sz="1800" dirty="0">
              <a:solidFill>
                <a:srgbClr val="FF0000"/>
              </a:solidFill>
            </a:rPr>
            <a:t>平安</a:t>
          </a:r>
          <a:r>
            <a:rPr lang="en-US" altLang="zh-CN" sz="1800" dirty="0">
              <a:solidFill>
                <a:srgbClr val="FF0000"/>
              </a:solidFill>
            </a:rPr>
            <a:t>CPI</a:t>
          </a:r>
          <a:r>
            <a:rPr lang="zh-CN" altLang="en-US" sz="1800" dirty="0">
              <a:solidFill>
                <a:srgbClr val="FF0000"/>
              </a:solidFill>
            </a:rPr>
            <a:t>领先指数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766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773488" y="0"/>
            <a:ext cx="2887662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AED08769-7975-4A56-B6E9-C6D1025241BE}" type="datetimeFigureOut">
              <a:rPr lang="zh-CN" altLang="en-US"/>
              <a:pPr>
                <a:defRPr/>
              </a:pPr>
              <a:t>2021/9/26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88766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773488" y="9428163"/>
            <a:ext cx="2887662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0B5A46E4-7328-45C3-9E5C-C35ED173D3E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766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773488" y="0"/>
            <a:ext cx="2887662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A295D44A-C687-43A9-9EB9-7FCEC67606BD}" type="datetimeFigureOut">
              <a:rPr lang="zh-CN" altLang="en-US"/>
              <a:pPr>
                <a:defRPr/>
              </a:pPr>
              <a:t>2021/9/26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3813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66750" y="4714875"/>
            <a:ext cx="5329238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dirty="0"/>
              <a:t>单击此处编辑母版文本样式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88766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773488" y="9428163"/>
            <a:ext cx="2887662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A899F642-E917-4972-B134-32A45BB2539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1DC260F-9BA1-4A93-82FA-D6490FFEC33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2426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0913" y="203200"/>
            <a:ext cx="10953220" cy="56515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854076"/>
            <a:ext cx="11497733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grpSp>
        <p:nvGrpSpPr>
          <p:cNvPr id="4" name="组合 1">
            <a:extLst>
              <a:ext uri="{FF2B5EF4-FFF2-40B4-BE49-F238E27FC236}">
                <a16:creationId xmlns:a16="http://schemas.microsoft.com/office/drawing/2014/main" id="{B6CEBF84-B4CE-401A-9DEE-BD52E04FDB4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950913" cy="1020763"/>
            <a:chOff x="0" y="295275"/>
            <a:chExt cx="7162800" cy="5357813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9241D71-833F-44DF-ACDD-78254BF795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2423161"/>
              <a:ext cx="7162799" cy="1955164"/>
            </a:xfrm>
            <a:custGeom>
              <a:avLst/>
              <a:gdLst>
                <a:gd name="T0" fmla="*/ 0 w 4151"/>
                <a:gd name="T1" fmla="*/ 1361 h 1361"/>
                <a:gd name="T2" fmla="*/ 4151 w 4151"/>
                <a:gd name="T3" fmla="*/ 1361 h 1361"/>
                <a:gd name="T4" fmla="*/ 4151 w 4151"/>
                <a:gd name="T5" fmla="*/ 294 h 1361"/>
                <a:gd name="T6" fmla="*/ 1945 w 4151"/>
                <a:gd name="T7" fmla="*/ 0 h 1361"/>
                <a:gd name="T8" fmla="*/ 0 w 4151"/>
                <a:gd name="T9" fmla="*/ 1361 h 13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51"/>
                <a:gd name="T16" fmla="*/ 0 h 1361"/>
                <a:gd name="T17" fmla="*/ 4151 w 4151"/>
                <a:gd name="T18" fmla="*/ 1361 h 13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51" h="1361">
                  <a:moveTo>
                    <a:pt x="0" y="1361"/>
                  </a:moveTo>
                  <a:lnTo>
                    <a:pt x="4151" y="1361"/>
                  </a:lnTo>
                  <a:lnTo>
                    <a:pt x="4151" y="294"/>
                  </a:lnTo>
                  <a:lnTo>
                    <a:pt x="1945" y="0"/>
                  </a:lnTo>
                  <a:lnTo>
                    <a:pt x="0" y="1361"/>
                  </a:lnTo>
                  <a:close/>
                </a:path>
              </a:pathLst>
            </a:cu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55" t="-21463" r="255" b="-40976"/>
              </a:stretch>
            </a:blip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0AF69C7-449A-4616-AF88-0924884254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95275"/>
              <a:ext cx="3355977" cy="4084638"/>
            </a:xfrm>
            <a:custGeom>
              <a:avLst/>
              <a:gdLst>
                <a:gd name="T0" fmla="*/ 2147483646 w 1945"/>
                <a:gd name="T1" fmla="*/ 2147483646 h 2843"/>
                <a:gd name="T2" fmla="*/ 0 w 1945"/>
                <a:gd name="T3" fmla="*/ 0 h 2843"/>
                <a:gd name="T4" fmla="*/ 0 w 1945"/>
                <a:gd name="T5" fmla="*/ 2147483646 h 2843"/>
                <a:gd name="T6" fmla="*/ 2147483646 w 1945"/>
                <a:gd name="T7" fmla="*/ 2147483646 h 28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45"/>
                <a:gd name="T13" fmla="*/ 0 h 2843"/>
                <a:gd name="T14" fmla="*/ 1945 w 1945"/>
                <a:gd name="T15" fmla="*/ 2843 h 28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45" h="2843">
                  <a:moveTo>
                    <a:pt x="1945" y="1482"/>
                  </a:moveTo>
                  <a:lnTo>
                    <a:pt x="0" y="0"/>
                  </a:lnTo>
                  <a:lnTo>
                    <a:pt x="0" y="2843"/>
                  </a:lnTo>
                  <a:lnTo>
                    <a:pt x="1945" y="1482"/>
                  </a:lnTo>
                  <a:close/>
                </a:path>
              </a:pathLst>
            </a:custGeom>
            <a:solidFill>
              <a:srgbClr val="C64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26629E4-83CD-4BA6-8392-8612596BA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78325"/>
              <a:ext cx="2598738" cy="1274763"/>
            </a:xfrm>
            <a:custGeom>
              <a:avLst/>
              <a:gdLst>
                <a:gd name="T0" fmla="*/ 0 w 1506"/>
                <a:gd name="T1" fmla="*/ 2147483646 h 887"/>
                <a:gd name="T2" fmla="*/ 2147483646 w 1506"/>
                <a:gd name="T3" fmla="*/ 0 h 887"/>
                <a:gd name="T4" fmla="*/ 0 w 1506"/>
                <a:gd name="T5" fmla="*/ 0 h 887"/>
                <a:gd name="T6" fmla="*/ 0 w 1506"/>
                <a:gd name="T7" fmla="*/ 2147483646 h 8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06"/>
                <a:gd name="T13" fmla="*/ 0 h 887"/>
                <a:gd name="T14" fmla="*/ 1506 w 1506"/>
                <a:gd name="T15" fmla="*/ 887 h 8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06" h="887">
                  <a:moveTo>
                    <a:pt x="0" y="887"/>
                  </a:moveTo>
                  <a:lnTo>
                    <a:pt x="1506" y="0"/>
                  </a:lnTo>
                  <a:lnTo>
                    <a:pt x="0" y="0"/>
                  </a:lnTo>
                  <a:lnTo>
                    <a:pt x="0" y="88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7058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FA91AB2-DAE8-4EAA-B6FE-603519EF4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873" y="4378210"/>
              <a:ext cx="4567927" cy="633272"/>
            </a:xfrm>
            <a:custGeom>
              <a:avLst/>
              <a:gdLst>
                <a:gd name="T0" fmla="*/ 2645 w 2645"/>
                <a:gd name="T1" fmla="*/ 0 h 439"/>
                <a:gd name="T2" fmla="*/ 2108 w 2645"/>
                <a:gd name="T3" fmla="*/ 439 h 439"/>
                <a:gd name="T4" fmla="*/ 0 w 2645"/>
                <a:gd name="T5" fmla="*/ 0 h 439"/>
                <a:gd name="T6" fmla="*/ 2645 w 2645"/>
                <a:gd name="T7" fmla="*/ 0 h 4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5"/>
                <a:gd name="T13" fmla="*/ 0 h 439"/>
                <a:gd name="T14" fmla="*/ 2645 w 2645"/>
                <a:gd name="T15" fmla="*/ 439 h 4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5" h="439">
                  <a:moveTo>
                    <a:pt x="2645" y="0"/>
                  </a:moveTo>
                  <a:lnTo>
                    <a:pt x="2108" y="439"/>
                  </a:lnTo>
                  <a:lnTo>
                    <a:pt x="0" y="0"/>
                  </a:lnTo>
                  <a:lnTo>
                    <a:pt x="264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5222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426452" y="647700"/>
            <a:ext cx="2645833" cy="52959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6834" y="647700"/>
            <a:ext cx="7736417" cy="52959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grpSp>
        <p:nvGrpSpPr>
          <p:cNvPr id="4" name="组合 1">
            <a:extLst>
              <a:ext uri="{FF2B5EF4-FFF2-40B4-BE49-F238E27FC236}">
                <a16:creationId xmlns:a16="http://schemas.microsoft.com/office/drawing/2014/main" id="{82C3811F-F737-41DC-BE1A-2B646CA4A5B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950913" cy="1020763"/>
            <a:chOff x="0" y="295275"/>
            <a:chExt cx="7162800" cy="5357813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3A58BF3-C5EA-4A8A-B8E9-3A35B99657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2423161"/>
              <a:ext cx="7162799" cy="1955164"/>
            </a:xfrm>
            <a:custGeom>
              <a:avLst/>
              <a:gdLst>
                <a:gd name="T0" fmla="*/ 0 w 4151"/>
                <a:gd name="T1" fmla="*/ 1361 h 1361"/>
                <a:gd name="T2" fmla="*/ 4151 w 4151"/>
                <a:gd name="T3" fmla="*/ 1361 h 1361"/>
                <a:gd name="T4" fmla="*/ 4151 w 4151"/>
                <a:gd name="T5" fmla="*/ 294 h 1361"/>
                <a:gd name="T6" fmla="*/ 1945 w 4151"/>
                <a:gd name="T7" fmla="*/ 0 h 1361"/>
                <a:gd name="T8" fmla="*/ 0 w 4151"/>
                <a:gd name="T9" fmla="*/ 1361 h 13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51"/>
                <a:gd name="T16" fmla="*/ 0 h 1361"/>
                <a:gd name="T17" fmla="*/ 4151 w 4151"/>
                <a:gd name="T18" fmla="*/ 1361 h 13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51" h="1361">
                  <a:moveTo>
                    <a:pt x="0" y="1361"/>
                  </a:moveTo>
                  <a:lnTo>
                    <a:pt x="4151" y="1361"/>
                  </a:lnTo>
                  <a:lnTo>
                    <a:pt x="4151" y="294"/>
                  </a:lnTo>
                  <a:lnTo>
                    <a:pt x="1945" y="0"/>
                  </a:lnTo>
                  <a:lnTo>
                    <a:pt x="0" y="1361"/>
                  </a:lnTo>
                  <a:close/>
                </a:path>
              </a:pathLst>
            </a:cu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55" t="-21463" r="255" b="-40976"/>
              </a:stretch>
            </a:blip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4CA3006-8891-4048-BA0C-3759A65F7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95275"/>
              <a:ext cx="3355977" cy="4084638"/>
            </a:xfrm>
            <a:custGeom>
              <a:avLst/>
              <a:gdLst>
                <a:gd name="T0" fmla="*/ 2147483646 w 1945"/>
                <a:gd name="T1" fmla="*/ 2147483646 h 2843"/>
                <a:gd name="T2" fmla="*/ 0 w 1945"/>
                <a:gd name="T3" fmla="*/ 0 h 2843"/>
                <a:gd name="T4" fmla="*/ 0 w 1945"/>
                <a:gd name="T5" fmla="*/ 2147483646 h 2843"/>
                <a:gd name="T6" fmla="*/ 2147483646 w 1945"/>
                <a:gd name="T7" fmla="*/ 2147483646 h 28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45"/>
                <a:gd name="T13" fmla="*/ 0 h 2843"/>
                <a:gd name="T14" fmla="*/ 1945 w 1945"/>
                <a:gd name="T15" fmla="*/ 2843 h 28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45" h="2843">
                  <a:moveTo>
                    <a:pt x="1945" y="1482"/>
                  </a:moveTo>
                  <a:lnTo>
                    <a:pt x="0" y="0"/>
                  </a:lnTo>
                  <a:lnTo>
                    <a:pt x="0" y="2843"/>
                  </a:lnTo>
                  <a:lnTo>
                    <a:pt x="1945" y="1482"/>
                  </a:lnTo>
                  <a:close/>
                </a:path>
              </a:pathLst>
            </a:custGeom>
            <a:solidFill>
              <a:srgbClr val="C64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1BF3BE1-3459-4A15-A305-C596339417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78325"/>
              <a:ext cx="2598738" cy="1274763"/>
            </a:xfrm>
            <a:custGeom>
              <a:avLst/>
              <a:gdLst>
                <a:gd name="T0" fmla="*/ 0 w 1506"/>
                <a:gd name="T1" fmla="*/ 2147483646 h 887"/>
                <a:gd name="T2" fmla="*/ 2147483646 w 1506"/>
                <a:gd name="T3" fmla="*/ 0 h 887"/>
                <a:gd name="T4" fmla="*/ 0 w 1506"/>
                <a:gd name="T5" fmla="*/ 0 h 887"/>
                <a:gd name="T6" fmla="*/ 0 w 1506"/>
                <a:gd name="T7" fmla="*/ 2147483646 h 8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06"/>
                <a:gd name="T13" fmla="*/ 0 h 887"/>
                <a:gd name="T14" fmla="*/ 1506 w 1506"/>
                <a:gd name="T15" fmla="*/ 887 h 8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06" h="887">
                  <a:moveTo>
                    <a:pt x="0" y="887"/>
                  </a:moveTo>
                  <a:lnTo>
                    <a:pt x="1506" y="0"/>
                  </a:lnTo>
                  <a:lnTo>
                    <a:pt x="0" y="0"/>
                  </a:lnTo>
                  <a:lnTo>
                    <a:pt x="0" y="88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7058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CE95A93-1981-45B4-B079-8F1181A418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873" y="4378210"/>
              <a:ext cx="4567927" cy="633272"/>
            </a:xfrm>
            <a:custGeom>
              <a:avLst/>
              <a:gdLst>
                <a:gd name="T0" fmla="*/ 2645 w 2645"/>
                <a:gd name="T1" fmla="*/ 0 h 439"/>
                <a:gd name="T2" fmla="*/ 2108 w 2645"/>
                <a:gd name="T3" fmla="*/ 439 h 439"/>
                <a:gd name="T4" fmla="*/ 0 w 2645"/>
                <a:gd name="T5" fmla="*/ 0 h 439"/>
                <a:gd name="T6" fmla="*/ 2645 w 2645"/>
                <a:gd name="T7" fmla="*/ 0 h 4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5"/>
                <a:gd name="T13" fmla="*/ 0 h 439"/>
                <a:gd name="T14" fmla="*/ 2645 w 2645"/>
                <a:gd name="T15" fmla="*/ 439 h 4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5" h="439">
                  <a:moveTo>
                    <a:pt x="2645" y="0"/>
                  </a:moveTo>
                  <a:lnTo>
                    <a:pt x="2108" y="439"/>
                  </a:lnTo>
                  <a:lnTo>
                    <a:pt x="0" y="0"/>
                  </a:lnTo>
                  <a:lnTo>
                    <a:pt x="264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408254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0912" y="635000"/>
            <a:ext cx="11241087" cy="5651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400176"/>
            <a:ext cx="53848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400176"/>
            <a:ext cx="53848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grpSp>
        <p:nvGrpSpPr>
          <p:cNvPr id="5" name="组合 1">
            <a:extLst>
              <a:ext uri="{FF2B5EF4-FFF2-40B4-BE49-F238E27FC236}">
                <a16:creationId xmlns:a16="http://schemas.microsoft.com/office/drawing/2014/main" id="{0ED1B508-A179-4EE5-AD1A-6E15C3A115C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950913" cy="1020763"/>
            <a:chOff x="0" y="295275"/>
            <a:chExt cx="7162800" cy="5357813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96177808-6FA5-4CEE-A014-8B6489644C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2423161"/>
              <a:ext cx="7162799" cy="1955164"/>
            </a:xfrm>
            <a:custGeom>
              <a:avLst/>
              <a:gdLst>
                <a:gd name="T0" fmla="*/ 0 w 4151"/>
                <a:gd name="T1" fmla="*/ 1361 h 1361"/>
                <a:gd name="T2" fmla="*/ 4151 w 4151"/>
                <a:gd name="T3" fmla="*/ 1361 h 1361"/>
                <a:gd name="T4" fmla="*/ 4151 w 4151"/>
                <a:gd name="T5" fmla="*/ 294 h 1361"/>
                <a:gd name="T6" fmla="*/ 1945 w 4151"/>
                <a:gd name="T7" fmla="*/ 0 h 1361"/>
                <a:gd name="T8" fmla="*/ 0 w 4151"/>
                <a:gd name="T9" fmla="*/ 1361 h 13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51"/>
                <a:gd name="T16" fmla="*/ 0 h 1361"/>
                <a:gd name="T17" fmla="*/ 4151 w 4151"/>
                <a:gd name="T18" fmla="*/ 1361 h 13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51" h="1361">
                  <a:moveTo>
                    <a:pt x="0" y="1361"/>
                  </a:moveTo>
                  <a:lnTo>
                    <a:pt x="4151" y="1361"/>
                  </a:lnTo>
                  <a:lnTo>
                    <a:pt x="4151" y="294"/>
                  </a:lnTo>
                  <a:lnTo>
                    <a:pt x="1945" y="0"/>
                  </a:lnTo>
                  <a:lnTo>
                    <a:pt x="0" y="1361"/>
                  </a:lnTo>
                  <a:close/>
                </a:path>
              </a:pathLst>
            </a:cu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55" t="-21463" r="255" b="-40976"/>
              </a:stretch>
            </a:blip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3DF3657-0633-43B3-BD6A-FA5D42B14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95275"/>
              <a:ext cx="3355977" cy="4084638"/>
            </a:xfrm>
            <a:custGeom>
              <a:avLst/>
              <a:gdLst>
                <a:gd name="T0" fmla="*/ 2147483646 w 1945"/>
                <a:gd name="T1" fmla="*/ 2147483646 h 2843"/>
                <a:gd name="T2" fmla="*/ 0 w 1945"/>
                <a:gd name="T3" fmla="*/ 0 h 2843"/>
                <a:gd name="T4" fmla="*/ 0 w 1945"/>
                <a:gd name="T5" fmla="*/ 2147483646 h 2843"/>
                <a:gd name="T6" fmla="*/ 2147483646 w 1945"/>
                <a:gd name="T7" fmla="*/ 2147483646 h 28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45"/>
                <a:gd name="T13" fmla="*/ 0 h 2843"/>
                <a:gd name="T14" fmla="*/ 1945 w 1945"/>
                <a:gd name="T15" fmla="*/ 2843 h 28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45" h="2843">
                  <a:moveTo>
                    <a:pt x="1945" y="1482"/>
                  </a:moveTo>
                  <a:lnTo>
                    <a:pt x="0" y="0"/>
                  </a:lnTo>
                  <a:lnTo>
                    <a:pt x="0" y="2843"/>
                  </a:lnTo>
                  <a:lnTo>
                    <a:pt x="1945" y="1482"/>
                  </a:lnTo>
                  <a:close/>
                </a:path>
              </a:pathLst>
            </a:custGeom>
            <a:solidFill>
              <a:srgbClr val="C64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16B84FA-DAC6-4FCD-9F18-A499849BB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78325"/>
              <a:ext cx="2598738" cy="1274763"/>
            </a:xfrm>
            <a:custGeom>
              <a:avLst/>
              <a:gdLst>
                <a:gd name="T0" fmla="*/ 0 w 1506"/>
                <a:gd name="T1" fmla="*/ 2147483646 h 887"/>
                <a:gd name="T2" fmla="*/ 2147483646 w 1506"/>
                <a:gd name="T3" fmla="*/ 0 h 887"/>
                <a:gd name="T4" fmla="*/ 0 w 1506"/>
                <a:gd name="T5" fmla="*/ 0 h 887"/>
                <a:gd name="T6" fmla="*/ 0 w 1506"/>
                <a:gd name="T7" fmla="*/ 2147483646 h 8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06"/>
                <a:gd name="T13" fmla="*/ 0 h 887"/>
                <a:gd name="T14" fmla="*/ 1506 w 1506"/>
                <a:gd name="T15" fmla="*/ 887 h 8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06" h="887">
                  <a:moveTo>
                    <a:pt x="0" y="887"/>
                  </a:moveTo>
                  <a:lnTo>
                    <a:pt x="1506" y="0"/>
                  </a:lnTo>
                  <a:lnTo>
                    <a:pt x="0" y="0"/>
                  </a:lnTo>
                  <a:lnTo>
                    <a:pt x="0" y="88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7058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A9B27D3-94EF-4BE6-99F1-D856902950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873" y="4378210"/>
              <a:ext cx="4567927" cy="633272"/>
            </a:xfrm>
            <a:custGeom>
              <a:avLst/>
              <a:gdLst>
                <a:gd name="T0" fmla="*/ 2645 w 2645"/>
                <a:gd name="T1" fmla="*/ 0 h 439"/>
                <a:gd name="T2" fmla="*/ 2108 w 2645"/>
                <a:gd name="T3" fmla="*/ 439 h 439"/>
                <a:gd name="T4" fmla="*/ 0 w 2645"/>
                <a:gd name="T5" fmla="*/ 0 h 439"/>
                <a:gd name="T6" fmla="*/ 2645 w 2645"/>
                <a:gd name="T7" fmla="*/ 0 h 4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5"/>
                <a:gd name="T13" fmla="*/ 0 h 439"/>
                <a:gd name="T14" fmla="*/ 2645 w 2645"/>
                <a:gd name="T15" fmla="*/ 439 h 4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5" h="439">
                  <a:moveTo>
                    <a:pt x="2645" y="0"/>
                  </a:moveTo>
                  <a:lnTo>
                    <a:pt x="2108" y="439"/>
                  </a:lnTo>
                  <a:lnTo>
                    <a:pt x="0" y="0"/>
                  </a:lnTo>
                  <a:lnTo>
                    <a:pt x="264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8675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0912" y="635000"/>
            <a:ext cx="11241087" cy="56515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400176"/>
            <a:ext cx="10972800" cy="4525963"/>
          </a:xfrm>
        </p:spPr>
        <p:txBody>
          <a:bodyPr/>
          <a:lstStyle/>
          <a:p>
            <a:pPr lvl="0"/>
            <a:r>
              <a:rPr lang="zh-CN" altLang="en-US" noProof="0"/>
              <a:t>单击图标添加表格</a:t>
            </a:r>
          </a:p>
        </p:txBody>
      </p:sp>
      <p:grpSp>
        <p:nvGrpSpPr>
          <p:cNvPr id="4" name="组合 1">
            <a:extLst>
              <a:ext uri="{FF2B5EF4-FFF2-40B4-BE49-F238E27FC236}">
                <a16:creationId xmlns:a16="http://schemas.microsoft.com/office/drawing/2014/main" id="{6A3CDDCC-C0DC-41D1-99B0-D1A07F35EF9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950913" cy="1020763"/>
            <a:chOff x="0" y="295275"/>
            <a:chExt cx="7162800" cy="5357813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179413E-5C56-408C-A8CA-43B348EB52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2423161"/>
              <a:ext cx="7162799" cy="1955164"/>
            </a:xfrm>
            <a:custGeom>
              <a:avLst/>
              <a:gdLst>
                <a:gd name="T0" fmla="*/ 0 w 4151"/>
                <a:gd name="T1" fmla="*/ 1361 h 1361"/>
                <a:gd name="T2" fmla="*/ 4151 w 4151"/>
                <a:gd name="T3" fmla="*/ 1361 h 1361"/>
                <a:gd name="T4" fmla="*/ 4151 w 4151"/>
                <a:gd name="T5" fmla="*/ 294 h 1361"/>
                <a:gd name="T6" fmla="*/ 1945 w 4151"/>
                <a:gd name="T7" fmla="*/ 0 h 1361"/>
                <a:gd name="T8" fmla="*/ 0 w 4151"/>
                <a:gd name="T9" fmla="*/ 1361 h 13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51"/>
                <a:gd name="T16" fmla="*/ 0 h 1361"/>
                <a:gd name="T17" fmla="*/ 4151 w 4151"/>
                <a:gd name="T18" fmla="*/ 1361 h 13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51" h="1361">
                  <a:moveTo>
                    <a:pt x="0" y="1361"/>
                  </a:moveTo>
                  <a:lnTo>
                    <a:pt x="4151" y="1361"/>
                  </a:lnTo>
                  <a:lnTo>
                    <a:pt x="4151" y="294"/>
                  </a:lnTo>
                  <a:lnTo>
                    <a:pt x="1945" y="0"/>
                  </a:lnTo>
                  <a:lnTo>
                    <a:pt x="0" y="1361"/>
                  </a:lnTo>
                  <a:close/>
                </a:path>
              </a:pathLst>
            </a:cu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55" t="-21463" r="255" b="-40976"/>
              </a:stretch>
            </a:blip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E5B02B4-7A29-4442-89FB-27AE03AB44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95275"/>
              <a:ext cx="3355977" cy="4084638"/>
            </a:xfrm>
            <a:custGeom>
              <a:avLst/>
              <a:gdLst>
                <a:gd name="T0" fmla="*/ 2147483646 w 1945"/>
                <a:gd name="T1" fmla="*/ 2147483646 h 2843"/>
                <a:gd name="T2" fmla="*/ 0 w 1945"/>
                <a:gd name="T3" fmla="*/ 0 h 2843"/>
                <a:gd name="T4" fmla="*/ 0 w 1945"/>
                <a:gd name="T5" fmla="*/ 2147483646 h 2843"/>
                <a:gd name="T6" fmla="*/ 2147483646 w 1945"/>
                <a:gd name="T7" fmla="*/ 2147483646 h 28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45"/>
                <a:gd name="T13" fmla="*/ 0 h 2843"/>
                <a:gd name="T14" fmla="*/ 1945 w 1945"/>
                <a:gd name="T15" fmla="*/ 2843 h 28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45" h="2843">
                  <a:moveTo>
                    <a:pt x="1945" y="1482"/>
                  </a:moveTo>
                  <a:lnTo>
                    <a:pt x="0" y="0"/>
                  </a:lnTo>
                  <a:lnTo>
                    <a:pt x="0" y="2843"/>
                  </a:lnTo>
                  <a:lnTo>
                    <a:pt x="1945" y="1482"/>
                  </a:lnTo>
                  <a:close/>
                </a:path>
              </a:pathLst>
            </a:custGeom>
            <a:solidFill>
              <a:srgbClr val="C64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668EB5F-D993-44D6-AB06-C094C2B8D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78325"/>
              <a:ext cx="2598738" cy="1274763"/>
            </a:xfrm>
            <a:custGeom>
              <a:avLst/>
              <a:gdLst>
                <a:gd name="T0" fmla="*/ 0 w 1506"/>
                <a:gd name="T1" fmla="*/ 2147483646 h 887"/>
                <a:gd name="T2" fmla="*/ 2147483646 w 1506"/>
                <a:gd name="T3" fmla="*/ 0 h 887"/>
                <a:gd name="T4" fmla="*/ 0 w 1506"/>
                <a:gd name="T5" fmla="*/ 0 h 887"/>
                <a:gd name="T6" fmla="*/ 0 w 1506"/>
                <a:gd name="T7" fmla="*/ 2147483646 h 8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06"/>
                <a:gd name="T13" fmla="*/ 0 h 887"/>
                <a:gd name="T14" fmla="*/ 1506 w 1506"/>
                <a:gd name="T15" fmla="*/ 887 h 8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06" h="887">
                  <a:moveTo>
                    <a:pt x="0" y="887"/>
                  </a:moveTo>
                  <a:lnTo>
                    <a:pt x="1506" y="0"/>
                  </a:lnTo>
                  <a:lnTo>
                    <a:pt x="0" y="0"/>
                  </a:lnTo>
                  <a:lnTo>
                    <a:pt x="0" y="88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7058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A7A790A-094F-4893-8E0A-65915731D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873" y="4378210"/>
              <a:ext cx="4567927" cy="633272"/>
            </a:xfrm>
            <a:custGeom>
              <a:avLst/>
              <a:gdLst>
                <a:gd name="T0" fmla="*/ 2645 w 2645"/>
                <a:gd name="T1" fmla="*/ 0 h 439"/>
                <a:gd name="T2" fmla="*/ 2108 w 2645"/>
                <a:gd name="T3" fmla="*/ 439 h 439"/>
                <a:gd name="T4" fmla="*/ 0 w 2645"/>
                <a:gd name="T5" fmla="*/ 0 h 439"/>
                <a:gd name="T6" fmla="*/ 2645 w 2645"/>
                <a:gd name="T7" fmla="*/ 0 h 4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5"/>
                <a:gd name="T13" fmla="*/ 0 h 439"/>
                <a:gd name="T14" fmla="*/ 2645 w 2645"/>
                <a:gd name="T15" fmla="*/ 439 h 4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5" h="439">
                  <a:moveTo>
                    <a:pt x="2645" y="0"/>
                  </a:moveTo>
                  <a:lnTo>
                    <a:pt x="2108" y="439"/>
                  </a:lnTo>
                  <a:lnTo>
                    <a:pt x="0" y="0"/>
                  </a:lnTo>
                  <a:lnTo>
                    <a:pt x="264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93917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FB139DA-31D3-4372-A792-7D6C18EC9FF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950913" cy="1020763"/>
            <a:chOff x="0" y="295275"/>
            <a:chExt cx="7162800" cy="5357813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4B92E77C-D2ED-4E10-BA6E-610ECDE6C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2423161"/>
              <a:ext cx="7162799" cy="1955164"/>
            </a:xfrm>
            <a:custGeom>
              <a:avLst/>
              <a:gdLst>
                <a:gd name="T0" fmla="*/ 0 w 4151"/>
                <a:gd name="T1" fmla="*/ 1361 h 1361"/>
                <a:gd name="T2" fmla="*/ 4151 w 4151"/>
                <a:gd name="T3" fmla="*/ 1361 h 1361"/>
                <a:gd name="T4" fmla="*/ 4151 w 4151"/>
                <a:gd name="T5" fmla="*/ 294 h 1361"/>
                <a:gd name="T6" fmla="*/ 1945 w 4151"/>
                <a:gd name="T7" fmla="*/ 0 h 1361"/>
                <a:gd name="T8" fmla="*/ 0 w 4151"/>
                <a:gd name="T9" fmla="*/ 1361 h 13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51"/>
                <a:gd name="T16" fmla="*/ 0 h 1361"/>
                <a:gd name="T17" fmla="*/ 4151 w 4151"/>
                <a:gd name="T18" fmla="*/ 1361 h 13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51" h="1361">
                  <a:moveTo>
                    <a:pt x="0" y="1361"/>
                  </a:moveTo>
                  <a:lnTo>
                    <a:pt x="4151" y="1361"/>
                  </a:lnTo>
                  <a:lnTo>
                    <a:pt x="4151" y="294"/>
                  </a:lnTo>
                  <a:lnTo>
                    <a:pt x="1945" y="0"/>
                  </a:lnTo>
                  <a:lnTo>
                    <a:pt x="0" y="1361"/>
                  </a:lnTo>
                  <a:close/>
                </a:path>
              </a:pathLst>
            </a:cu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55" t="-21463" r="255" b="-40976"/>
              </a:stretch>
            </a:blip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5334DC57-36AB-4B04-BDA5-B1B2C022F1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95275"/>
              <a:ext cx="3355977" cy="4084638"/>
            </a:xfrm>
            <a:custGeom>
              <a:avLst/>
              <a:gdLst>
                <a:gd name="T0" fmla="*/ 2147483646 w 1945"/>
                <a:gd name="T1" fmla="*/ 2147483646 h 2843"/>
                <a:gd name="T2" fmla="*/ 0 w 1945"/>
                <a:gd name="T3" fmla="*/ 0 h 2843"/>
                <a:gd name="T4" fmla="*/ 0 w 1945"/>
                <a:gd name="T5" fmla="*/ 2147483646 h 2843"/>
                <a:gd name="T6" fmla="*/ 2147483646 w 1945"/>
                <a:gd name="T7" fmla="*/ 2147483646 h 28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45"/>
                <a:gd name="T13" fmla="*/ 0 h 2843"/>
                <a:gd name="T14" fmla="*/ 1945 w 1945"/>
                <a:gd name="T15" fmla="*/ 2843 h 28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45" h="2843">
                  <a:moveTo>
                    <a:pt x="1945" y="1482"/>
                  </a:moveTo>
                  <a:lnTo>
                    <a:pt x="0" y="0"/>
                  </a:lnTo>
                  <a:lnTo>
                    <a:pt x="0" y="2843"/>
                  </a:lnTo>
                  <a:lnTo>
                    <a:pt x="1945" y="1482"/>
                  </a:lnTo>
                  <a:close/>
                </a:path>
              </a:pathLst>
            </a:custGeom>
            <a:solidFill>
              <a:srgbClr val="C64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8E90A075-3487-45E2-B9CC-50229CA77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78325"/>
              <a:ext cx="2598738" cy="1274763"/>
            </a:xfrm>
            <a:custGeom>
              <a:avLst/>
              <a:gdLst>
                <a:gd name="T0" fmla="*/ 0 w 1506"/>
                <a:gd name="T1" fmla="*/ 2147483646 h 887"/>
                <a:gd name="T2" fmla="*/ 2147483646 w 1506"/>
                <a:gd name="T3" fmla="*/ 0 h 887"/>
                <a:gd name="T4" fmla="*/ 0 w 1506"/>
                <a:gd name="T5" fmla="*/ 0 h 887"/>
                <a:gd name="T6" fmla="*/ 0 w 1506"/>
                <a:gd name="T7" fmla="*/ 2147483646 h 8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06"/>
                <a:gd name="T13" fmla="*/ 0 h 887"/>
                <a:gd name="T14" fmla="*/ 1506 w 1506"/>
                <a:gd name="T15" fmla="*/ 887 h 8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06" h="887">
                  <a:moveTo>
                    <a:pt x="0" y="887"/>
                  </a:moveTo>
                  <a:lnTo>
                    <a:pt x="1506" y="0"/>
                  </a:lnTo>
                  <a:lnTo>
                    <a:pt x="0" y="0"/>
                  </a:lnTo>
                  <a:lnTo>
                    <a:pt x="0" y="88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7058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D2E1A845-0646-462E-9DF5-3879C9CAA8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873" y="4378210"/>
              <a:ext cx="4567927" cy="633272"/>
            </a:xfrm>
            <a:custGeom>
              <a:avLst/>
              <a:gdLst>
                <a:gd name="T0" fmla="*/ 2645 w 2645"/>
                <a:gd name="T1" fmla="*/ 0 h 439"/>
                <a:gd name="T2" fmla="*/ 2108 w 2645"/>
                <a:gd name="T3" fmla="*/ 439 h 439"/>
                <a:gd name="T4" fmla="*/ 0 w 2645"/>
                <a:gd name="T5" fmla="*/ 0 h 439"/>
                <a:gd name="T6" fmla="*/ 2645 w 2645"/>
                <a:gd name="T7" fmla="*/ 0 h 4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5"/>
                <a:gd name="T13" fmla="*/ 0 h 439"/>
                <a:gd name="T14" fmla="*/ 2645 w 2645"/>
                <a:gd name="T15" fmla="*/ 439 h 4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5" h="439">
                  <a:moveTo>
                    <a:pt x="2645" y="0"/>
                  </a:moveTo>
                  <a:lnTo>
                    <a:pt x="2108" y="439"/>
                  </a:lnTo>
                  <a:lnTo>
                    <a:pt x="0" y="0"/>
                  </a:lnTo>
                  <a:lnTo>
                    <a:pt x="264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07301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>
            <a:grpSpLocks/>
          </p:cNvGrpSpPr>
          <p:nvPr userDrawn="1"/>
        </p:nvGrpSpPr>
        <p:grpSpPr bwMode="auto">
          <a:xfrm>
            <a:off x="0" y="0"/>
            <a:ext cx="950913" cy="1020763"/>
            <a:chOff x="0" y="295275"/>
            <a:chExt cx="7162800" cy="5357813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23334D15-DA64-4C2B-8FC7-CE6D3E99F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2423161"/>
              <a:ext cx="7162799" cy="1955164"/>
            </a:xfrm>
            <a:custGeom>
              <a:avLst/>
              <a:gdLst>
                <a:gd name="T0" fmla="*/ 0 w 4151"/>
                <a:gd name="T1" fmla="*/ 1361 h 1361"/>
                <a:gd name="T2" fmla="*/ 4151 w 4151"/>
                <a:gd name="T3" fmla="*/ 1361 h 1361"/>
                <a:gd name="T4" fmla="*/ 4151 w 4151"/>
                <a:gd name="T5" fmla="*/ 294 h 1361"/>
                <a:gd name="T6" fmla="*/ 1945 w 4151"/>
                <a:gd name="T7" fmla="*/ 0 h 1361"/>
                <a:gd name="T8" fmla="*/ 0 w 4151"/>
                <a:gd name="T9" fmla="*/ 1361 h 13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51"/>
                <a:gd name="T16" fmla="*/ 0 h 1361"/>
                <a:gd name="T17" fmla="*/ 4151 w 4151"/>
                <a:gd name="T18" fmla="*/ 1361 h 13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51" h="1361">
                  <a:moveTo>
                    <a:pt x="0" y="1361"/>
                  </a:moveTo>
                  <a:lnTo>
                    <a:pt x="4151" y="1361"/>
                  </a:lnTo>
                  <a:lnTo>
                    <a:pt x="4151" y="294"/>
                  </a:lnTo>
                  <a:lnTo>
                    <a:pt x="1945" y="0"/>
                  </a:lnTo>
                  <a:lnTo>
                    <a:pt x="0" y="1361"/>
                  </a:lnTo>
                  <a:close/>
                </a:path>
              </a:pathLst>
            </a:cu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55" t="-21463" r="255" b="-40976"/>
              </a:stretch>
            </a:blip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  <p:sp>
          <p:nvSpPr>
            <p:cNvPr id="5" name="Freeform 6"/>
            <p:cNvSpPr>
              <a:spLocks noChangeArrowheads="1"/>
            </p:cNvSpPr>
            <p:nvPr/>
          </p:nvSpPr>
          <p:spPr bwMode="auto">
            <a:xfrm>
              <a:off x="0" y="295275"/>
              <a:ext cx="3355977" cy="4084638"/>
            </a:xfrm>
            <a:custGeom>
              <a:avLst/>
              <a:gdLst>
                <a:gd name="T0" fmla="*/ 2147483646 w 1945"/>
                <a:gd name="T1" fmla="*/ 2147483646 h 2843"/>
                <a:gd name="T2" fmla="*/ 0 w 1945"/>
                <a:gd name="T3" fmla="*/ 0 h 2843"/>
                <a:gd name="T4" fmla="*/ 0 w 1945"/>
                <a:gd name="T5" fmla="*/ 2147483646 h 2843"/>
                <a:gd name="T6" fmla="*/ 2147483646 w 1945"/>
                <a:gd name="T7" fmla="*/ 2147483646 h 28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45"/>
                <a:gd name="T13" fmla="*/ 0 h 2843"/>
                <a:gd name="T14" fmla="*/ 1945 w 1945"/>
                <a:gd name="T15" fmla="*/ 2843 h 28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45" h="2843">
                  <a:moveTo>
                    <a:pt x="1945" y="1482"/>
                  </a:moveTo>
                  <a:lnTo>
                    <a:pt x="0" y="0"/>
                  </a:lnTo>
                  <a:lnTo>
                    <a:pt x="0" y="2843"/>
                  </a:lnTo>
                  <a:lnTo>
                    <a:pt x="1945" y="1482"/>
                  </a:lnTo>
                  <a:close/>
                </a:path>
              </a:pathLst>
            </a:custGeom>
            <a:solidFill>
              <a:srgbClr val="C64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Freeform 7"/>
            <p:cNvSpPr>
              <a:spLocks noChangeArrowheads="1"/>
            </p:cNvSpPr>
            <p:nvPr/>
          </p:nvSpPr>
          <p:spPr bwMode="auto">
            <a:xfrm>
              <a:off x="0" y="4378325"/>
              <a:ext cx="2598738" cy="1274763"/>
            </a:xfrm>
            <a:custGeom>
              <a:avLst/>
              <a:gdLst>
                <a:gd name="T0" fmla="*/ 0 w 1506"/>
                <a:gd name="T1" fmla="*/ 2147483646 h 887"/>
                <a:gd name="T2" fmla="*/ 2147483646 w 1506"/>
                <a:gd name="T3" fmla="*/ 0 h 887"/>
                <a:gd name="T4" fmla="*/ 0 w 1506"/>
                <a:gd name="T5" fmla="*/ 0 h 887"/>
                <a:gd name="T6" fmla="*/ 0 w 1506"/>
                <a:gd name="T7" fmla="*/ 2147483646 h 8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06"/>
                <a:gd name="T13" fmla="*/ 0 h 887"/>
                <a:gd name="T14" fmla="*/ 1506 w 1506"/>
                <a:gd name="T15" fmla="*/ 887 h 8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06" h="887">
                  <a:moveTo>
                    <a:pt x="0" y="887"/>
                  </a:moveTo>
                  <a:lnTo>
                    <a:pt x="1506" y="0"/>
                  </a:lnTo>
                  <a:lnTo>
                    <a:pt x="0" y="0"/>
                  </a:lnTo>
                  <a:lnTo>
                    <a:pt x="0" y="88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7058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8C584D18-E927-4F49-8B97-34520F259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873" y="4378210"/>
              <a:ext cx="4567927" cy="633272"/>
            </a:xfrm>
            <a:custGeom>
              <a:avLst/>
              <a:gdLst>
                <a:gd name="T0" fmla="*/ 2645 w 2645"/>
                <a:gd name="T1" fmla="*/ 0 h 439"/>
                <a:gd name="T2" fmla="*/ 2108 w 2645"/>
                <a:gd name="T3" fmla="*/ 439 h 439"/>
                <a:gd name="T4" fmla="*/ 0 w 2645"/>
                <a:gd name="T5" fmla="*/ 0 h 439"/>
                <a:gd name="T6" fmla="*/ 2645 w 2645"/>
                <a:gd name="T7" fmla="*/ 0 h 4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5"/>
                <a:gd name="T13" fmla="*/ 0 h 439"/>
                <a:gd name="T14" fmla="*/ 2645 w 2645"/>
                <a:gd name="T15" fmla="*/ 439 h 4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5" h="439">
                  <a:moveTo>
                    <a:pt x="2645" y="0"/>
                  </a:moveTo>
                  <a:lnTo>
                    <a:pt x="2108" y="439"/>
                  </a:lnTo>
                  <a:lnTo>
                    <a:pt x="0" y="0"/>
                  </a:lnTo>
                  <a:lnTo>
                    <a:pt x="264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</p:grpSp>
      <p:sp>
        <p:nvSpPr>
          <p:cNvPr id="8" name="文本框 7"/>
          <p:cNvSpPr txBox="1"/>
          <p:nvPr userDrawn="1"/>
        </p:nvSpPr>
        <p:spPr>
          <a:xfrm>
            <a:off x="1097280" y="405402"/>
            <a:ext cx="5404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024128" y="426103"/>
            <a:ext cx="10515600" cy="533400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817192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>
            <a:grpSpLocks/>
          </p:cNvGrpSpPr>
          <p:nvPr userDrawn="1"/>
        </p:nvGrpSpPr>
        <p:grpSpPr bwMode="auto">
          <a:xfrm>
            <a:off x="0" y="0"/>
            <a:ext cx="950913" cy="1020763"/>
            <a:chOff x="0" y="295275"/>
            <a:chExt cx="7162800" cy="5357813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23334D15-DA64-4C2B-8FC7-CE6D3E99F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2423161"/>
              <a:ext cx="7162799" cy="1955164"/>
            </a:xfrm>
            <a:custGeom>
              <a:avLst/>
              <a:gdLst>
                <a:gd name="T0" fmla="*/ 0 w 4151"/>
                <a:gd name="T1" fmla="*/ 1361 h 1361"/>
                <a:gd name="T2" fmla="*/ 4151 w 4151"/>
                <a:gd name="T3" fmla="*/ 1361 h 1361"/>
                <a:gd name="T4" fmla="*/ 4151 w 4151"/>
                <a:gd name="T5" fmla="*/ 294 h 1361"/>
                <a:gd name="T6" fmla="*/ 1945 w 4151"/>
                <a:gd name="T7" fmla="*/ 0 h 1361"/>
                <a:gd name="T8" fmla="*/ 0 w 4151"/>
                <a:gd name="T9" fmla="*/ 1361 h 13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51"/>
                <a:gd name="T16" fmla="*/ 0 h 1361"/>
                <a:gd name="T17" fmla="*/ 4151 w 4151"/>
                <a:gd name="T18" fmla="*/ 1361 h 13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51" h="1361">
                  <a:moveTo>
                    <a:pt x="0" y="1361"/>
                  </a:moveTo>
                  <a:lnTo>
                    <a:pt x="4151" y="1361"/>
                  </a:lnTo>
                  <a:lnTo>
                    <a:pt x="4151" y="294"/>
                  </a:lnTo>
                  <a:lnTo>
                    <a:pt x="1945" y="0"/>
                  </a:lnTo>
                  <a:lnTo>
                    <a:pt x="0" y="1361"/>
                  </a:lnTo>
                  <a:close/>
                </a:path>
              </a:pathLst>
            </a:cu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55" t="-21463" r="255" b="-40976"/>
              </a:stretch>
            </a:blip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  <p:sp>
          <p:nvSpPr>
            <p:cNvPr id="5" name="Freeform 6"/>
            <p:cNvSpPr>
              <a:spLocks noChangeArrowheads="1"/>
            </p:cNvSpPr>
            <p:nvPr/>
          </p:nvSpPr>
          <p:spPr bwMode="auto">
            <a:xfrm>
              <a:off x="0" y="295275"/>
              <a:ext cx="3355977" cy="4084638"/>
            </a:xfrm>
            <a:custGeom>
              <a:avLst/>
              <a:gdLst>
                <a:gd name="T0" fmla="*/ 2147483646 w 1945"/>
                <a:gd name="T1" fmla="*/ 2147483646 h 2843"/>
                <a:gd name="T2" fmla="*/ 0 w 1945"/>
                <a:gd name="T3" fmla="*/ 0 h 2843"/>
                <a:gd name="T4" fmla="*/ 0 w 1945"/>
                <a:gd name="T5" fmla="*/ 2147483646 h 2843"/>
                <a:gd name="T6" fmla="*/ 2147483646 w 1945"/>
                <a:gd name="T7" fmla="*/ 2147483646 h 28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45"/>
                <a:gd name="T13" fmla="*/ 0 h 2843"/>
                <a:gd name="T14" fmla="*/ 1945 w 1945"/>
                <a:gd name="T15" fmla="*/ 2843 h 28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45" h="2843">
                  <a:moveTo>
                    <a:pt x="1945" y="1482"/>
                  </a:moveTo>
                  <a:lnTo>
                    <a:pt x="0" y="0"/>
                  </a:lnTo>
                  <a:lnTo>
                    <a:pt x="0" y="2843"/>
                  </a:lnTo>
                  <a:lnTo>
                    <a:pt x="1945" y="1482"/>
                  </a:lnTo>
                  <a:close/>
                </a:path>
              </a:pathLst>
            </a:custGeom>
            <a:solidFill>
              <a:srgbClr val="C64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Freeform 7"/>
            <p:cNvSpPr>
              <a:spLocks noChangeArrowheads="1"/>
            </p:cNvSpPr>
            <p:nvPr/>
          </p:nvSpPr>
          <p:spPr bwMode="auto">
            <a:xfrm>
              <a:off x="0" y="4378325"/>
              <a:ext cx="2598738" cy="1274763"/>
            </a:xfrm>
            <a:custGeom>
              <a:avLst/>
              <a:gdLst>
                <a:gd name="T0" fmla="*/ 0 w 1506"/>
                <a:gd name="T1" fmla="*/ 2147483646 h 887"/>
                <a:gd name="T2" fmla="*/ 2147483646 w 1506"/>
                <a:gd name="T3" fmla="*/ 0 h 887"/>
                <a:gd name="T4" fmla="*/ 0 w 1506"/>
                <a:gd name="T5" fmla="*/ 0 h 887"/>
                <a:gd name="T6" fmla="*/ 0 w 1506"/>
                <a:gd name="T7" fmla="*/ 2147483646 h 8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06"/>
                <a:gd name="T13" fmla="*/ 0 h 887"/>
                <a:gd name="T14" fmla="*/ 1506 w 1506"/>
                <a:gd name="T15" fmla="*/ 887 h 8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06" h="887">
                  <a:moveTo>
                    <a:pt x="0" y="887"/>
                  </a:moveTo>
                  <a:lnTo>
                    <a:pt x="1506" y="0"/>
                  </a:lnTo>
                  <a:lnTo>
                    <a:pt x="0" y="0"/>
                  </a:lnTo>
                  <a:lnTo>
                    <a:pt x="0" y="88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7058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8C584D18-E927-4F49-8B97-34520F259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873" y="4378210"/>
              <a:ext cx="4567927" cy="633272"/>
            </a:xfrm>
            <a:custGeom>
              <a:avLst/>
              <a:gdLst>
                <a:gd name="T0" fmla="*/ 2645 w 2645"/>
                <a:gd name="T1" fmla="*/ 0 h 439"/>
                <a:gd name="T2" fmla="*/ 2108 w 2645"/>
                <a:gd name="T3" fmla="*/ 439 h 439"/>
                <a:gd name="T4" fmla="*/ 0 w 2645"/>
                <a:gd name="T5" fmla="*/ 0 h 439"/>
                <a:gd name="T6" fmla="*/ 2645 w 2645"/>
                <a:gd name="T7" fmla="*/ 0 h 4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5"/>
                <a:gd name="T13" fmla="*/ 0 h 439"/>
                <a:gd name="T14" fmla="*/ 2645 w 2645"/>
                <a:gd name="T15" fmla="*/ 439 h 4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5" h="439">
                  <a:moveTo>
                    <a:pt x="2645" y="0"/>
                  </a:moveTo>
                  <a:lnTo>
                    <a:pt x="2108" y="439"/>
                  </a:lnTo>
                  <a:lnTo>
                    <a:pt x="0" y="0"/>
                  </a:lnTo>
                  <a:lnTo>
                    <a:pt x="264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</p:grpSp>
      <p:sp>
        <p:nvSpPr>
          <p:cNvPr id="8" name="文本框 7"/>
          <p:cNvSpPr txBox="1"/>
          <p:nvPr userDrawn="1"/>
        </p:nvSpPr>
        <p:spPr>
          <a:xfrm>
            <a:off x="1097280" y="405402"/>
            <a:ext cx="5404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024128" y="426103"/>
            <a:ext cx="10515600" cy="533400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990585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>
            <a:grpSpLocks/>
          </p:cNvGrpSpPr>
          <p:nvPr userDrawn="1"/>
        </p:nvGrpSpPr>
        <p:grpSpPr bwMode="auto">
          <a:xfrm>
            <a:off x="0" y="0"/>
            <a:ext cx="950913" cy="1020763"/>
            <a:chOff x="0" y="295275"/>
            <a:chExt cx="7162800" cy="5357813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23334D15-DA64-4C2B-8FC7-CE6D3E99F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2423161"/>
              <a:ext cx="7162799" cy="1955164"/>
            </a:xfrm>
            <a:custGeom>
              <a:avLst/>
              <a:gdLst>
                <a:gd name="T0" fmla="*/ 0 w 4151"/>
                <a:gd name="T1" fmla="*/ 1361 h 1361"/>
                <a:gd name="T2" fmla="*/ 4151 w 4151"/>
                <a:gd name="T3" fmla="*/ 1361 h 1361"/>
                <a:gd name="T4" fmla="*/ 4151 w 4151"/>
                <a:gd name="T5" fmla="*/ 294 h 1361"/>
                <a:gd name="T6" fmla="*/ 1945 w 4151"/>
                <a:gd name="T7" fmla="*/ 0 h 1361"/>
                <a:gd name="T8" fmla="*/ 0 w 4151"/>
                <a:gd name="T9" fmla="*/ 1361 h 13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51"/>
                <a:gd name="T16" fmla="*/ 0 h 1361"/>
                <a:gd name="T17" fmla="*/ 4151 w 4151"/>
                <a:gd name="T18" fmla="*/ 1361 h 13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51" h="1361">
                  <a:moveTo>
                    <a:pt x="0" y="1361"/>
                  </a:moveTo>
                  <a:lnTo>
                    <a:pt x="4151" y="1361"/>
                  </a:lnTo>
                  <a:lnTo>
                    <a:pt x="4151" y="294"/>
                  </a:lnTo>
                  <a:lnTo>
                    <a:pt x="1945" y="0"/>
                  </a:lnTo>
                  <a:lnTo>
                    <a:pt x="0" y="1361"/>
                  </a:lnTo>
                  <a:close/>
                </a:path>
              </a:pathLst>
            </a:cu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55" t="-21463" r="255" b="-40976"/>
              </a:stretch>
            </a:blip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  <p:sp>
          <p:nvSpPr>
            <p:cNvPr id="5" name="Freeform 6"/>
            <p:cNvSpPr>
              <a:spLocks noChangeArrowheads="1"/>
            </p:cNvSpPr>
            <p:nvPr/>
          </p:nvSpPr>
          <p:spPr bwMode="auto">
            <a:xfrm>
              <a:off x="0" y="295275"/>
              <a:ext cx="3355977" cy="4084638"/>
            </a:xfrm>
            <a:custGeom>
              <a:avLst/>
              <a:gdLst>
                <a:gd name="T0" fmla="*/ 2147483646 w 1945"/>
                <a:gd name="T1" fmla="*/ 2147483646 h 2843"/>
                <a:gd name="T2" fmla="*/ 0 w 1945"/>
                <a:gd name="T3" fmla="*/ 0 h 2843"/>
                <a:gd name="T4" fmla="*/ 0 w 1945"/>
                <a:gd name="T5" fmla="*/ 2147483646 h 2843"/>
                <a:gd name="T6" fmla="*/ 2147483646 w 1945"/>
                <a:gd name="T7" fmla="*/ 2147483646 h 28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45"/>
                <a:gd name="T13" fmla="*/ 0 h 2843"/>
                <a:gd name="T14" fmla="*/ 1945 w 1945"/>
                <a:gd name="T15" fmla="*/ 2843 h 28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45" h="2843">
                  <a:moveTo>
                    <a:pt x="1945" y="1482"/>
                  </a:moveTo>
                  <a:lnTo>
                    <a:pt x="0" y="0"/>
                  </a:lnTo>
                  <a:lnTo>
                    <a:pt x="0" y="2843"/>
                  </a:lnTo>
                  <a:lnTo>
                    <a:pt x="1945" y="1482"/>
                  </a:lnTo>
                  <a:close/>
                </a:path>
              </a:pathLst>
            </a:custGeom>
            <a:solidFill>
              <a:srgbClr val="C64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Freeform 7"/>
            <p:cNvSpPr>
              <a:spLocks noChangeArrowheads="1"/>
            </p:cNvSpPr>
            <p:nvPr/>
          </p:nvSpPr>
          <p:spPr bwMode="auto">
            <a:xfrm>
              <a:off x="0" y="4378325"/>
              <a:ext cx="2598738" cy="1274763"/>
            </a:xfrm>
            <a:custGeom>
              <a:avLst/>
              <a:gdLst>
                <a:gd name="T0" fmla="*/ 0 w 1506"/>
                <a:gd name="T1" fmla="*/ 2147483646 h 887"/>
                <a:gd name="T2" fmla="*/ 2147483646 w 1506"/>
                <a:gd name="T3" fmla="*/ 0 h 887"/>
                <a:gd name="T4" fmla="*/ 0 w 1506"/>
                <a:gd name="T5" fmla="*/ 0 h 887"/>
                <a:gd name="T6" fmla="*/ 0 w 1506"/>
                <a:gd name="T7" fmla="*/ 2147483646 h 8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06"/>
                <a:gd name="T13" fmla="*/ 0 h 887"/>
                <a:gd name="T14" fmla="*/ 1506 w 1506"/>
                <a:gd name="T15" fmla="*/ 887 h 8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06" h="887">
                  <a:moveTo>
                    <a:pt x="0" y="887"/>
                  </a:moveTo>
                  <a:lnTo>
                    <a:pt x="1506" y="0"/>
                  </a:lnTo>
                  <a:lnTo>
                    <a:pt x="0" y="0"/>
                  </a:lnTo>
                  <a:lnTo>
                    <a:pt x="0" y="88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7058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8C584D18-E927-4F49-8B97-34520F259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873" y="4378210"/>
              <a:ext cx="4567927" cy="633272"/>
            </a:xfrm>
            <a:custGeom>
              <a:avLst/>
              <a:gdLst>
                <a:gd name="T0" fmla="*/ 2645 w 2645"/>
                <a:gd name="T1" fmla="*/ 0 h 439"/>
                <a:gd name="T2" fmla="*/ 2108 w 2645"/>
                <a:gd name="T3" fmla="*/ 439 h 439"/>
                <a:gd name="T4" fmla="*/ 0 w 2645"/>
                <a:gd name="T5" fmla="*/ 0 h 439"/>
                <a:gd name="T6" fmla="*/ 2645 w 2645"/>
                <a:gd name="T7" fmla="*/ 0 h 4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5"/>
                <a:gd name="T13" fmla="*/ 0 h 439"/>
                <a:gd name="T14" fmla="*/ 2645 w 2645"/>
                <a:gd name="T15" fmla="*/ 439 h 4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5" h="439">
                  <a:moveTo>
                    <a:pt x="2645" y="0"/>
                  </a:moveTo>
                  <a:lnTo>
                    <a:pt x="2108" y="439"/>
                  </a:lnTo>
                  <a:lnTo>
                    <a:pt x="0" y="0"/>
                  </a:lnTo>
                  <a:lnTo>
                    <a:pt x="264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</p:grpSp>
      <p:sp>
        <p:nvSpPr>
          <p:cNvPr id="8" name="文本框 7"/>
          <p:cNvSpPr txBox="1"/>
          <p:nvPr userDrawn="1"/>
        </p:nvSpPr>
        <p:spPr>
          <a:xfrm>
            <a:off x="1097280" y="405402"/>
            <a:ext cx="5404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024128" y="426103"/>
            <a:ext cx="10515600" cy="533400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550585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395683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63"/>
          <a:stretch/>
        </p:blipFill>
        <p:spPr>
          <a:xfrm>
            <a:off x="794" y="447"/>
            <a:ext cx="12190413" cy="683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95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grpSp>
        <p:nvGrpSpPr>
          <p:cNvPr id="4" name="组合 1">
            <a:extLst>
              <a:ext uri="{FF2B5EF4-FFF2-40B4-BE49-F238E27FC236}">
                <a16:creationId xmlns:a16="http://schemas.microsoft.com/office/drawing/2014/main" id="{720636BC-F062-4304-839C-FD784B3420E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950913" cy="1020763"/>
            <a:chOff x="0" y="295275"/>
            <a:chExt cx="7162800" cy="5357813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3AB45A7-D7C1-4170-A00F-53231773A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2423161"/>
              <a:ext cx="7162799" cy="1955164"/>
            </a:xfrm>
            <a:custGeom>
              <a:avLst/>
              <a:gdLst>
                <a:gd name="T0" fmla="*/ 0 w 4151"/>
                <a:gd name="T1" fmla="*/ 1361 h 1361"/>
                <a:gd name="T2" fmla="*/ 4151 w 4151"/>
                <a:gd name="T3" fmla="*/ 1361 h 1361"/>
                <a:gd name="T4" fmla="*/ 4151 w 4151"/>
                <a:gd name="T5" fmla="*/ 294 h 1361"/>
                <a:gd name="T6" fmla="*/ 1945 w 4151"/>
                <a:gd name="T7" fmla="*/ 0 h 1361"/>
                <a:gd name="T8" fmla="*/ 0 w 4151"/>
                <a:gd name="T9" fmla="*/ 1361 h 13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51"/>
                <a:gd name="T16" fmla="*/ 0 h 1361"/>
                <a:gd name="T17" fmla="*/ 4151 w 4151"/>
                <a:gd name="T18" fmla="*/ 1361 h 13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51" h="1361">
                  <a:moveTo>
                    <a:pt x="0" y="1361"/>
                  </a:moveTo>
                  <a:lnTo>
                    <a:pt x="4151" y="1361"/>
                  </a:lnTo>
                  <a:lnTo>
                    <a:pt x="4151" y="294"/>
                  </a:lnTo>
                  <a:lnTo>
                    <a:pt x="1945" y="0"/>
                  </a:lnTo>
                  <a:lnTo>
                    <a:pt x="0" y="1361"/>
                  </a:lnTo>
                  <a:close/>
                </a:path>
              </a:pathLst>
            </a:cu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55" t="-21463" r="255" b="-40976"/>
              </a:stretch>
            </a:blip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77C3E67-F689-489E-8A67-ABA8B7FA56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95275"/>
              <a:ext cx="3355977" cy="4084638"/>
            </a:xfrm>
            <a:custGeom>
              <a:avLst/>
              <a:gdLst>
                <a:gd name="T0" fmla="*/ 2147483646 w 1945"/>
                <a:gd name="T1" fmla="*/ 2147483646 h 2843"/>
                <a:gd name="T2" fmla="*/ 0 w 1945"/>
                <a:gd name="T3" fmla="*/ 0 h 2843"/>
                <a:gd name="T4" fmla="*/ 0 w 1945"/>
                <a:gd name="T5" fmla="*/ 2147483646 h 2843"/>
                <a:gd name="T6" fmla="*/ 2147483646 w 1945"/>
                <a:gd name="T7" fmla="*/ 2147483646 h 28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45"/>
                <a:gd name="T13" fmla="*/ 0 h 2843"/>
                <a:gd name="T14" fmla="*/ 1945 w 1945"/>
                <a:gd name="T15" fmla="*/ 2843 h 28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45" h="2843">
                  <a:moveTo>
                    <a:pt x="1945" y="1482"/>
                  </a:moveTo>
                  <a:lnTo>
                    <a:pt x="0" y="0"/>
                  </a:lnTo>
                  <a:lnTo>
                    <a:pt x="0" y="2843"/>
                  </a:lnTo>
                  <a:lnTo>
                    <a:pt x="1945" y="1482"/>
                  </a:lnTo>
                  <a:close/>
                </a:path>
              </a:pathLst>
            </a:custGeom>
            <a:solidFill>
              <a:srgbClr val="C64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664CF7F-9D44-4E18-833B-286C7A8FA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78325"/>
              <a:ext cx="2598738" cy="1274763"/>
            </a:xfrm>
            <a:custGeom>
              <a:avLst/>
              <a:gdLst>
                <a:gd name="T0" fmla="*/ 0 w 1506"/>
                <a:gd name="T1" fmla="*/ 2147483646 h 887"/>
                <a:gd name="T2" fmla="*/ 2147483646 w 1506"/>
                <a:gd name="T3" fmla="*/ 0 h 887"/>
                <a:gd name="T4" fmla="*/ 0 w 1506"/>
                <a:gd name="T5" fmla="*/ 0 h 887"/>
                <a:gd name="T6" fmla="*/ 0 w 1506"/>
                <a:gd name="T7" fmla="*/ 2147483646 h 8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06"/>
                <a:gd name="T13" fmla="*/ 0 h 887"/>
                <a:gd name="T14" fmla="*/ 1506 w 1506"/>
                <a:gd name="T15" fmla="*/ 887 h 8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06" h="887">
                  <a:moveTo>
                    <a:pt x="0" y="887"/>
                  </a:moveTo>
                  <a:lnTo>
                    <a:pt x="1506" y="0"/>
                  </a:lnTo>
                  <a:lnTo>
                    <a:pt x="0" y="0"/>
                  </a:lnTo>
                  <a:lnTo>
                    <a:pt x="0" y="88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7058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678EC52-3C1E-48A6-9C03-B6D3177A61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873" y="4378210"/>
              <a:ext cx="4567927" cy="633272"/>
            </a:xfrm>
            <a:custGeom>
              <a:avLst/>
              <a:gdLst>
                <a:gd name="T0" fmla="*/ 2645 w 2645"/>
                <a:gd name="T1" fmla="*/ 0 h 439"/>
                <a:gd name="T2" fmla="*/ 2108 w 2645"/>
                <a:gd name="T3" fmla="*/ 439 h 439"/>
                <a:gd name="T4" fmla="*/ 0 w 2645"/>
                <a:gd name="T5" fmla="*/ 0 h 439"/>
                <a:gd name="T6" fmla="*/ 2645 w 2645"/>
                <a:gd name="T7" fmla="*/ 0 h 4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5"/>
                <a:gd name="T13" fmla="*/ 0 h 439"/>
                <a:gd name="T14" fmla="*/ 2645 w 2645"/>
                <a:gd name="T15" fmla="*/ 439 h 4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5" h="439">
                  <a:moveTo>
                    <a:pt x="2645" y="0"/>
                  </a:moveTo>
                  <a:lnTo>
                    <a:pt x="2108" y="439"/>
                  </a:lnTo>
                  <a:lnTo>
                    <a:pt x="0" y="0"/>
                  </a:lnTo>
                  <a:lnTo>
                    <a:pt x="264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347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0914" y="635000"/>
            <a:ext cx="11241086" cy="56515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254126"/>
            <a:ext cx="2997200" cy="4689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8400" y="1254126"/>
            <a:ext cx="2997200" cy="4689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grpSp>
        <p:nvGrpSpPr>
          <p:cNvPr id="5" name="组合 1">
            <a:extLst>
              <a:ext uri="{FF2B5EF4-FFF2-40B4-BE49-F238E27FC236}">
                <a16:creationId xmlns:a16="http://schemas.microsoft.com/office/drawing/2014/main" id="{7961350E-1448-458A-87BA-9935F120820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950913" cy="1020763"/>
            <a:chOff x="0" y="295275"/>
            <a:chExt cx="7162800" cy="5357813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4814DA53-BC7B-4ECE-A27F-F39267B7D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2423161"/>
              <a:ext cx="7162799" cy="1955164"/>
            </a:xfrm>
            <a:custGeom>
              <a:avLst/>
              <a:gdLst>
                <a:gd name="T0" fmla="*/ 0 w 4151"/>
                <a:gd name="T1" fmla="*/ 1361 h 1361"/>
                <a:gd name="T2" fmla="*/ 4151 w 4151"/>
                <a:gd name="T3" fmla="*/ 1361 h 1361"/>
                <a:gd name="T4" fmla="*/ 4151 w 4151"/>
                <a:gd name="T5" fmla="*/ 294 h 1361"/>
                <a:gd name="T6" fmla="*/ 1945 w 4151"/>
                <a:gd name="T7" fmla="*/ 0 h 1361"/>
                <a:gd name="T8" fmla="*/ 0 w 4151"/>
                <a:gd name="T9" fmla="*/ 1361 h 13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51"/>
                <a:gd name="T16" fmla="*/ 0 h 1361"/>
                <a:gd name="T17" fmla="*/ 4151 w 4151"/>
                <a:gd name="T18" fmla="*/ 1361 h 13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51" h="1361">
                  <a:moveTo>
                    <a:pt x="0" y="1361"/>
                  </a:moveTo>
                  <a:lnTo>
                    <a:pt x="4151" y="1361"/>
                  </a:lnTo>
                  <a:lnTo>
                    <a:pt x="4151" y="294"/>
                  </a:lnTo>
                  <a:lnTo>
                    <a:pt x="1945" y="0"/>
                  </a:lnTo>
                  <a:lnTo>
                    <a:pt x="0" y="1361"/>
                  </a:lnTo>
                  <a:close/>
                </a:path>
              </a:pathLst>
            </a:cu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55" t="-21463" r="255" b="-40976"/>
              </a:stretch>
            </a:blip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BE981115-E386-4001-B0A0-85FB25324D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95275"/>
              <a:ext cx="3355977" cy="4084638"/>
            </a:xfrm>
            <a:custGeom>
              <a:avLst/>
              <a:gdLst>
                <a:gd name="T0" fmla="*/ 2147483646 w 1945"/>
                <a:gd name="T1" fmla="*/ 2147483646 h 2843"/>
                <a:gd name="T2" fmla="*/ 0 w 1945"/>
                <a:gd name="T3" fmla="*/ 0 h 2843"/>
                <a:gd name="T4" fmla="*/ 0 w 1945"/>
                <a:gd name="T5" fmla="*/ 2147483646 h 2843"/>
                <a:gd name="T6" fmla="*/ 2147483646 w 1945"/>
                <a:gd name="T7" fmla="*/ 2147483646 h 28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45"/>
                <a:gd name="T13" fmla="*/ 0 h 2843"/>
                <a:gd name="T14" fmla="*/ 1945 w 1945"/>
                <a:gd name="T15" fmla="*/ 2843 h 28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45" h="2843">
                  <a:moveTo>
                    <a:pt x="1945" y="1482"/>
                  </a:moveTo>
                  <a:lnTo>
                    <a:pt x="0" y="0"/>
                  </a:lnTo>
                  <a:lnTo>
                    <a:pt x="0" y="2843"/>
                  </a:lnTo>
                  <a:lnTo>
                    <a:pt x="1945" y="1482"/>
                  </a:lnTo>
                  <a:close/>
                </a:path>
              </a:pathLst>
            </a:custGeom>
            <a:solidFill>
              <a:srgbClr val="C64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89C56CFE-8A87-4054-9FE1-A73751AAD3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78325"/>
              <a:ext cx="2598738" cy="1274763"/>
            </a:xfrm>
            <a:custGeom>
              <a:avLst/>
              <a:gdLst>
                <a:gd name="T0" fmla="*/ 0 w 1506"/>
                <a:gd name="T1" fmla="*/ 2147483646 h 887"/>
                <a:gd name="T2" fmla="*/ 2147483646 w 1506"/>
                <a:gd name="T3" fmla="*/ 0 h 887"/>
                <a:gd name="T4" fmla="*/ 0 w 1506"/>
                <a:gd name="T5" fmla="*/ 0 h 887"/>
                <a:gd name="T6" fmla="*/ 0 w 1506"/>
                <a:gd name="T7" fmla="*/ 2147483646 h 8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06"/>
                <a:gd name="T13" fmla="*/ 0 h 887"/>
                <a:gd name="T14" fmla="*/ 1506 w 1506"/>
                <a:gd name="T15" fmla="*/ 887 h 8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06" h="887">
                  <a:moveTo>
                    <a:pt x="0" y="887"/>
                  </a:moveTo>
                  <a:lnTo>
                    <a:pt x="1506" y="0"/>
                  </a:lnTo>
                  <a:lnTo>
                    <a:pt x="0" y="0"/>
                  </a:lnTo>
                  <a:lnTo>
                    <a:pt x="0" y="88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7058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A1665E35-0296-48D8-9DC9-E30AA134F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873" y="4378210"/>
              <a:ext cx="4567927" cy="633272"/>
            </a:xfrm>
            <a:custGeom>
              <a:avLst/>
              <a:gdLst>
                <a:gd name="T0" fmla="*/ 2645 w 2645"/>
                <a:gd name="T1" fmla="*/ 0 h 439"/>
                <a:gd name="T2" fmla="*/ 2108 w 2645"/>
                <a:gd name="T3" fmla="*/ 439 h 439"/>
                <a:gd name="T4" fmla="*/ 0 w 2645"/>
                <a:gd name="T5" fmla="*/ 0 h 439"/>
                <a:gd name="T6" fmla="*/ 2645 w 2645"/>
                <a:gd name="T7" fmla="*/ 0 h 4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5"/>
                <a:gd name="T13" fmla="*/ 0 h 439"/>
                <a:gd name="T14" fmla="*/ 2645 w 2645"/>
                <a:gd name="T15" fmla="*/ 439 h 4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5" h="439">
                  <a:moveTo>
                    <a:pt x="2645" y="0"/>
                  </a:moveTo>
                  <a:lnTo>
                    <a:pt x="2108" y="439"/>
                  </a:lnTo>
                  <a:lnTo>
                    <a:pt x="0" y="0"/>
                  </a:lnTo>
                  <a:lnTo>
                    <a:pt x="264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3036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0913" y="185738"/>
            <a:ext cx="10597620" cy="792162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5734" y="10144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3467" y="17049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24034" y="10144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40968" y="17049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grpSp>
        <p:nvGrpSpPr>
          <p:cNvPr id="7" name="组合 1">
            <a:extLst>
              <a:ext uri="{FF2B5EF4-FFF2-40B4-BE49-F238E27FC236}">
                <a16:creationId xmlns:a16="http://schemas.microsoft.com/office/drawing/2014/main" id="{38A838EF-AFEF-4DAC-A089-87C13FE2ABD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950913" cy="1020763"/>
            <a:chOff x="0" y="295275"/>
            <a:chExt cx="7162800" cy="5357813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F5F93DC9-E18A-4EC2-B848-844B770BDF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2423161"/>
              <a:ext cx="7162799" cy="1955164"/>
            </a:xfrm>
            <a:custGeom>
              <a:avLst/>
              <a:gdLst>
                <a:gd name="T0" fmla="*/ 0 w 4151"/>
                <a:gd name="T1" fmla="*/ 1361 h 1361"/>
                <a:gd name="T2" fmla="*/ 4151 w 4151"/>
                <a:gd name="T3" fmla="*/ 1361 h 1361"/>
                <a:gd name="T4" fmla="*/ 4151 w 4151"/>
                <a:gd name="T5" fmla="*/ 294 h 1361"/>
                <a:gd name="T6" fmla="*/ 1945 w 4151"/>
                <a:gd name="T7" fmla="*/ 0 h 1361"/>
                <a:gd name="T8" fmla="*/ 0 w 4151"/>
                <a:gd name="T9" fmla="*/ 1361 h 13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51"/>
                <a:gd name="T16" fmla="*/ 0 h 1361"/>
                <a:gd name="T17" fmla="*/ 4151 w 4151"/>
                <a:gd name="T18" fmla="*/ 1361 h 13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51" h="1361">
                  <a:moveTo>
                    <a:pt x="0" y="1361"/>
                  </a:moveTo>
                  <a:lnTo>
                    <a:pt x="4151" y="1361"/>
                  </a:lnTo>
                  <a:lnTo>
                    <a:pt x="4151" y="294"/>
                  </a:lnTo>
                  <a:lnTo>
                    <a:pt x="1945" y="0"/>
                  </a:lnTo>
                  <a:lnTo>
                    <a:pt x="0" y="1361"/>
                  </a:lnTo>
                  <a:close/>
                </a:path>
              </a:pathLst>
            </a:cu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55" t="-21463" r="255" b="-40976"/>
              </a:stretch>
            </a:blip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11E41156-C9B1-4EC8-92F3-30656EE61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95275"/>
              <a:ext cx="3355977" cy="4084638"/>
            </a:xfrm>
            <a:custGeom>
              <a:avLst/>
              <a:gdLst>
                <a:gd name="T0" fmla="*/ 2147483646 w 1945"/>
                <a:gd name="T1" fmla="*/ 2147483646 h 2843"/>
                <a:gd name="T2" fmla="*/ 0 w 1945"/>
                <a:gd name="T3" fmla="*/ 0 h 2843"/>
                <a:gd name="T4" fmla="*/ 0 w 1945"/>
                <a:gd name="T5" fmla="*/ 2147483646 h 2843"/>
                <a:gd name="T6" fmla="*/ 2147483646 w 1945"/>
                <a:gd name="T7" fmla="*/ 2147483646 h 28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45"/>
                <a:gd name="T13" fmla="*/ 0 h 2843"/>
                <a:gd name="T14" fmla="*/ 1945 w 1945"/>
                <a:gd name="T15" fmla="*/ 2843 h 28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45" h="2843">
                  <a:moveTo>
                    <a:pt x="1945" y="1482"/>
                  </a:moveTo>
                  <a:lnTo>
                    <a:pt x="0" y="0"/>
                  </a:lnTo>
                  <a:lnTo>
                    <a:pt x="0" y="2843"/>
                  </a:lnTo>
                  <a:lnTo>
                    <a:pt x="1945" y="1482"/>
                  </a:lnTo>
                  <a:close/>
                </a:path>
              </a:pathLst>
            </a:custGeom>
            <a:solidFill>
              <a:srgbClr val="C64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FFA10E1E-BA0A-4A46-82BF-143A4EC326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78325"/>
              <a:ext cx="2598738" cy="1274763"/>
            </a:xfrm>
            <a:custGeom>
              <a:avLst/>
              <a:gdLst>
                <a:gd name="T0" fmla="*/ 0 w 1506"/>
                <a:gd name="T1" fmla="*/ 2147483646 h 887"/>
                <a:gd name="T2" fmla="*/ 2147483646 w 1506"/>
                <a:gd name="T3" fmla="*/ 0 h 887"/>
                <a:gd name="T4" fmla="*/ 0 w 1506"/>
                <a:gd name="T5" fmla="*/ 0 h 887"/>
                <a:gd name="T6" fmla="*/ 0 w 1506"/>
                <a:gd name="T7" fmla="*/ 2147483646 h 8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06"/>
                <a:gd name="T13" fmla="*/ 0 h 887"/>
                <a:gd name="T14" fmla="*/ 1506 w 1506"/>
                <a:gd name="T15" fmla="*/ 887 h 8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06" h="887">
                  <a:moveTo>
                    <a:pt x="0" y="887"/>
                  </a:moveTo>
                  <a:lnTo>
                    <a:pt x="1506" y="0"/>
                  </a:lnTo>
                  <a:lnTo>
                    <a:pt x="0" y="0"/>
                  </a:lnTo>
                  <a:lnTo>
                    <a:pt x="0" y="88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7058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18DFD4BB-DAC1-443B-AB9B-8E20BC0F1A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873" y="4378210"/>
              <a:ext cx="4567927" cy="633272"/>
            </a:xfrm>
            <a:custGeom>
              <a:avLst/>
              <a:gdLst>
                <a:gd name="T0" fmla="*/ 2645 w 2645"/>
                <a:gd name="T1" fmla="*/ 0 h 439"/>
                <a:gd name="T2" fmla="*/ 2108 w 2645"/>
                <a:gd name="T3" fmla="*/ 439 h 439"/>
                <a:gd name="T4" fmla="*/ 0 w 2645"/>
                <a:gd name="T5" fmla="*/ 0 h 439"/>
                <a:gd name="T6" fmla="*/ 2645 w 2645"/>
                <a:gd name="T7" fmla="*/ 0 h 4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5"/>
                <a:gd name="T13" fmla="*/ 0 h 439"/>
                <a:gd name="T14" fmla="*/ 2645 w 2645"/>
                <a:gd name="T15" fmla="*/ 439 h 4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5" h="439">
                  <a:moveTo>
                    <a:pt x="2645" y="0"/>
                  </a:moveTo>
                  <a:lnTo>
                    <a:pt x="2108" y="439"/>
                  </a:lnTo>
                  <a:lnTo>
                    <a:pt x="0" y="0"/>
                  </a:lnTo>
                  <a:lnTo>
                    <a:pt x="264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5807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416" y="635000"/>
            <a:ext cx="11352584" cy="56515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grpSp>
        <p:nvGrpSpPr>
          <p:cNvPr id="3" name="组合 1">
            <a:extLst>
              <a:ext uri="{FF2B5EF4-FFF2-40B4-BE49-F238E27FC236}">
                <a16:creationId xmlns:a16="http://schemas.microsoft.com/office/drawing/2014/main" id="{73A1B1E1-428C-4E2E-8220-248B8B6F42F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950913" cy="1020763"/>
            <a:chOff x="0" y="295275"/>
            <a:chExt cx="7162800" cy="5357813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ACA8416E-384F-4DFD-A4A8-A5AEEA9F5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2423161"/>
              <a:ext cx="7162799" cy="1955164"/>
            </a:xfrm>
            <a:custGeom>
              <a:avLst/>
              <a:gdLst>
                <a:gd name="T0" fmla="*/ 0 w 4151"/>
                <a:gd name="T1" fmla="*/ 1361 h 1361"/>
                <a:gd name="T2" fmla="*/ 4151 w 4151"/>
                <a:gd name="T3" fmla="*/ 1361 h 1361"/>
                <a:gd name="T4" fmla="*/ 4151 w 4151"/>
                <a:gd name="T5" fmla="*/ 294 h 1361"/>
                <a:gd name="T6" fmla="*/ 1945 w 4151"/>
                <a:gd name="T7" fmla="*/ 0 h 1361"/>
                <a:gd name="T8" fmla="*/ 0 w 4151"/>
                <a:gd name="T9" fmla="*/ 1361 h 13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51"/>
                <a:gd name="T16" fmla="*/ 0 h 1361"/>
                <a:gd name="T17" fmla="*/ 4151 w 4151"/>
                <a:gd name="T18" fmla="*/ 1361 h 13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51" h="1361">
                  <a:moveTo>
                    <a:pt x="0" y="1361"/>
                  </a:moveTo>
                  <a:lnTo>
                    <a:pt x="4151" y="1361"/>
                  </a:lnTo>
                  <a:lnTo>
                    <a:pt x="4151" y="294"/>
                  </a:lnTo>
                  <a:lnTo>
                    <a:pt x="1945" y="0"/>
                  </a:lnTo>
                  <a:lnTo>
                    <a:pt x="0" y="1361"/>
                  </a:lnTo>
                  <a:close/>
                </a:path>
              </a:pathLst>
            </a:cu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55" t="-21463" r="255" b="-40976"/>
              </a:stretch>
            </a:blip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E1AF5FB4-78EC-4D00-A863-8BC903528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95275"/>
              <a:ext cx="3355977" cy="4084638"/>
            </a:xfrm>
            <a:custGeom>
              <a:avLst/>
              <a:gdLst>
                <a:gd name="T0" fmla="*/ 2147483646 w 1945"/>
                <a:gd name="T1" fmla="*/ 2147483646 h 2843"/>
                <a:gd name="T2" fmla="*/ 0 w 1945"/>
                <a:gd name="T3" fmla="*/ 0 h 2843"/>
                <a:gd name="T4" fmla="*/ 0 w 1945"/>
                <a:gd name="T5" fmla="*/ 2147483646 h 2843"/>
                <a:gd name="T6" fmla="*/ 2147483646 w 1945"/>
                <a:gd name="T7" fmla="*/ 2147483646 h 28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45"/>
                <a:gd name="T13" fmla="*/ 0 h 2843"/>
                <a:gd name="T14" fmla="*/ 1945 w 1945"/>
                <a:gd name="T15" fmla="*/ 2843 h 28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45" h="2843">
                  <a:moveTo>
                    <a:pt x="1945" y="1482"/>
                  </a:moveTo>
                  <a:lnTo>
                    <a:pt x="0" y="0"/>
                  </a:lnTo>
                  <a:lnTo>
                    <a:pt x="0" y="2843"/>
                  </a:lnTo>
                  <a:lnTo>
                    <a:pt x="1945" y="1482"/>
                  </a:lnTo>
                  <a:close/>
                </a:path>
              </a:pathLst>
            </a:custGeom>
            <a:solidFill>
              <a:srgbClr val="C64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F0CD11EB-9C40-4209-9CC8-E7E2EB729D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78325"/>
              <a:ext cx="2598738" cy="1274763"/>
            </a:xfrm>
            <a:custGeom>
              <a:avLst/>
              <a:gdLst>
                <a:gd name="T0" fmla="*/ 0 w 1506"/>
                <a:gd name="T1" fmla="*/ 2147483646 h 887"/>
                <a:gd name="T2" fmla="*/ 2147483646 w 1506"/>
                <a:gd name="T3" fmla="*/ 0 h 887"/>
                <a:gd name="T4" fmla="*/ 0 w 1506"/>
                <a:gd name="T5" fmla="*/ 0 h 887"/>
                <a:gd name="T6" fmla="*/ 0 w 1506"/>
                <a:gd name="T7" fmla="*/ 2147483646 h 8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06"/>
                <a:gd name="T13" fmla="*/ 0 h 887"/>
                <a:gd name="T14" fmla="*/ 1506 w 1506"/>
                <a:gd name="T15" fmla="*/ 887 h 8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06" h="887">
                  <a:moveTo>
                    <a:pt x="0" y="887"/>
                  </a:moveTo>
                  <a:lnTo>
                    <a:pt x="1506" y="0"/>
                  </a:lnTo>
                  <a:lnTo>
                    <a:pt x="0" y="0"/>
                  </a:lnTo>
                  <a:lnTo>
                    <a:pt x="0" y="88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7058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5AD9F18A-3B40-448E-A392-53390ECC92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873" y="4378210"/>
              <a:ext cx="4567927" cy="633272"/>
            </a:xfrm>
            <a:custGeom>
              <a:avLst/>
              <a:gdLst>
                <a:gd name="T0" fmla="*/ 2645 w 2645"/>
                <a:gd name="T1" fmla="*/ 0 h 439"/>
                <a:gd name="T2" fmla="*/ 2108 w 2645"/>
                <a:gd name="T3" fmla="*/ 439 h 439"/>
                <a:gd name="T4" fmla="*/ 0 w 2645"/>
                <a:gd name="T5" fmla="*/ 0 h 439"/>
                <a:gd name="T6" fmla="*/ 2645 w 2645"/>
                <a:gd name="T7" fmla="*/ 0 h 4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5"/>
                <a:gd name="T13" fmla="*/ 0 h 439"/>
                <a:gd name="T14" fmla="*/ 2645 w 2645"/>
                <a:gd name="T15" fmla="*/ 439 h 4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5" h="439">
                  <a:moveTo>
                    <a:pt x="2645" y="0"/>
                  </a:moveTo>
                  <a:lnTo>
                    <a:pt x="2108" y="439"/>
                  </a:lnTo>
                  <a:lnTo>
                    <a:pt x="0" y="0"/>
                  </a:lnTo>
                  <a:lnTo>
                    <a:pt x="264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3093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0B5393E-7B2C-42D2-B561-1C40BBC681D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950913" cy="1020763"/>
            <a:chOff x="0" y="295275"/>
            <a:chExt cx="7162800" cy="5357813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B13DEC1F-7ED5-49DA-8D48-B28741AFE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2423161"/>
              <a:ext cx="7162799" cy="1955164"/>
            </a:xfrm>
            <a:custGeom>
              <a:avLst/>
              <a:gdLst>
                <a:gd name="T0" fmla="*/ 0 w 4151"/>
                <a:gd name="T1" fmla="*/ 1361 h 1361"/>
                <a:gd name="T2" fmla="*/ 4151 w 4151"/>
                <a:gd name="T3" fmla="*/ 1361 h 1361"/>
                <a:gd name="T4" fmla="*/ 4151 w 4151"/>
                <a:gd name="T5" fmla="*/ 294 h 1361"/>
                <a:gd name="T6" fmla="*/ 1945 w 4151"/>
                <a:gd name="T7" fmla="*/ 0 h 1361"/>
                <a:gd name="T8" fmla="*/ 0 w 4151"/>
                <a:gd name="T9" fmla="*/ 1361 h 13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51"/>
                <a:gd name="T16" fmla="*/ 0 h 1361"/>
                <a:gd name="T17" fmla="*/ 4151 w 4151"/>
                <a:gd name="T18" fmla="*/ 1361 h 13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51" h="1361">
                  <a:moveTo>
                    <a:pt x="0" y="1361"/>
                  </a:moveTo>
                  <a:lnTo>
                    <a:pt x="4151" y="1361"/>
                  </a:lnTo>
                  <a:lnTo>
                    <a:pt x="4151" y="294"/>
                  </a:lnTo>
                  <a:lnTo>
                    <a:pt x="1945" y="0"/>
                  </a:lnTo>
                  <a:lnTo>
                    <a:pt x="0" y="1361"/>
                  </a:lnTo>
                  <a:close/>
                </a:path>
              </a:pathLst>
            </a:cu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55" t="-21463" r="255" b="-40976"/>
              </a:stretch>
            </a:blip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4137A600-3E0F-4108-9D33-94B83532E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95275"/>
              <a:ext cx="3355977" cy="4084638"/>
            </a:xfrm>
            <a:custGeom>
              <a:avLst/>
              <a:gdLst>
                <a:gd name="T0" fmla="*/ 2147483646 w 1945"/>
                <a:gd name="T1" fmla="*/ 2147483646 h 2843"/>
                <a:gd name="T2" fmla="*/ 0 w 1945"/>
                <a:gd name="T3" fmla="*/ 0 h 2843"/>
                <a:gd name="T4" fmla="*/ 0 w 1945"/>
                <a:gd name="T5" fmla="*/ 2147483646 h 2843"/>
                <a:gd name="T6" fmla="*/ 2147483646 w 1945"/>
                <a:gd name="T7" fmla="*/ 2147483646 h 28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45"/>
                <a:gd name="T13" fmla="*/ 0 h 2843"/>
                <a:gd name="T14" fmla="*/ 1945 w 1945"/>
                <a:gd name="T15" fmla="*/ 2843 h 28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45" h="2843">
                  <a:moveTo>
                    <a:pt x="1945" y="1482"/>
                  </a:moveTo>
                  <a:lnTo>
                    <a:pt x="0" y="0"/>
                  </a:lnTo>
                  <a:lnTo>
                    <a:pt x="0" y="2843"/>
                  </a:lnTo>
                  <a:lnTo>
                    <a:pt x="1945" y="1482"/>
                  </a:lnTo>
                  <a:close/>
                </a:path>
              </a:pathLst>
            </a:custGeom>
            <a:solidFill>
              <a:srgbClr val="C64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EF914A0A-B940-4AE3-8771-4E4E65B35F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78325"/>
              <a:ext cx="2598738" cy="1274763"/>
            </a:xfrm>
            <a:custGeom>
              <a:avLst/>
              <a:gdLst>
                <a:gd name="T0" fmla="*/ 0 w 1506"/>
                <a:gd name="T1" fmla="*/ 2147483646 h 887"/>
                <a:gd name="T2" fmla="*/ 2147483646 w 1506"/>
                <a:gd name="T3" fmla="*/ 0 h 887"/>
                <a:gd name="T4" fmla="*/ 0 w 1506"/>
                <a:gd name="T5" fmla="*/ 0 h 887"/>
                <a:gd name="T6" fmla="*/ 0 w 1506"/>
                <a:gd name="T7" fmla="*/ 2147483646 h 8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06"/>
                <a:gd name="T13" fmla="*/ 0 h 887"/>
                <a:gd name="T14" fmla="*/ 1506 w 1506"/>
                <a:gd name="T15" fmla="*/ 887 h 8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06" h="887">
                  <a:moveTo>
                    <a:pt x="0" y="887"/>
                  </a:moveTo>
                  <a:lnTo>
                    <a:pt x="1506" y="0"/>
                  </a:lnTo>
                  <a:lnTo>
                    <a:pt x="0" y="0"/>
                  </a:lnTo>
                  <a:lnTo>
                    <a:pt x="0" y="88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7058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80978FBB-4E09-48F4-9F15-816ADF54A7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873" y="4378210"/>
              <a:ext cx="4567927" cy="633272"/>
            </a:xfrm>
            <a:custGeom>
              <a:avLst/>
              <a:gdLst>
                <a:gd name="T0" fmla="*/ 2645 w 2645"/>
                <a:gd name="T1" fmla="*/ 0 h 439"/>
                <a:gd name="T2" fmla="*/ 2108 w 2645"/>
                <a:gd name="T3" fmla="*/ 439 h 439"/>
                <a:gd name="T4" fmla="*/ 0 w 2645"/>
                <a:gd name="T5" fmla="*/ 0 h 439"/>
                <a:gd name="T6" fmla="*/ 2645 w 2645"/>
                <a:gd name="T7" fmla="*/ 0 h 4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5"/>
                <a:gd name="T13" fmla="*/ 0 h 439"/>
                <a:gd name="T14" fmla="*/ 2645 w 2645"/>
                <a:gd name="T15" fmla="*/ 439 h 4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5" h="439">
                  <a:moveTo>
                    <a:pt x="2645" y="0"/>
                  </a:moveTo>
                  <a:lnTo>
                    <a:pt x="2108" y="439"/>
                  </a:lnTo>
                  <a:lnTo>
                    <a:pt x="0" y="0"/>
                  </a:lnTo>
                  <a:lnTo>
                    <a:pt x="264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272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grpSp>
        <p:nvGrpSpPr>
          <p:cNvPr id="5" name="组合 1">
            <a:extLst>
              <a:ext uri="{FF2B5EF4-FFF2-40B4-BE49-F238E27FC236}">
                <a16:creationId xmlns:a16="http://schemas.microsoft.com/office/drawing/2014/main" id="{73CF7B80-63C9-4713-B72D-79CA2D34DB3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950913" cy="1020763"/>
            <a:chOff x="0" y="295275"/>
            <a:chExt cx="7162800" cy="5357813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98C92B5-492F-4E24-B3A9-FCE9EEAC43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2423161"/>
              <a:ext cx="7162799" cy="1955164"/>
            </a:xfrm>
            <a:custGeom>
              <a:avLst/>
              <a:gdLst>
                <a:gd name="T0" fmla="*/ 0 w 4151"/>
                <a:gd name="T1" fmla="*/ 1361 h 1361"/>
                <a:gd name="T2" fmla="*/ 4151 w 4151"/>
                <a:gd name="T3" fmla="*/ 1361 h 1361"/>
                <a:gd name="T4" fmla="*/ 4151 w 4151"/>
                <a:gd name="T5" fmla="*/ 294 h 1361"/>
                <a:gd name="T6" fmla="*/ 1945 w 4151"/>
                <a:gd name="T7" fmla="*/ 0 h 1361"/>
                <a:gd name="T8" fmla="*/ 0 w 4151"/>
                <a:gd name="T9" fmla="*/ 1361 h 13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51"/>
                <a:gd name="T16" fmla="*/ 0 h 1361"/>
                <a:gd name="T17" fmla="*/ 4151 w 4151"/>
                <a:gd name="T18" fmla="*/ 1361 h 13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51" h="1361">
                  <a:moveTo>
                    <a:pt x="0" y="1361"/>
                  </a:moveTo>
                  <a:lnTo>
                    <a:pt x="4151" y="1361"/>
                  </a:lnTo>
                  <a:lnTo>
                    <a:pt x="4151" y="294"/>
                  </a:lnTo>
                  <a:lnTo>
                    <a:pt x="1945" y="0"/>
                  </a:lnTo>
                  <a:lnTo>
                    <a:pt x="0" y="1361"/>
                  </a:lnTo>
                  <a:close/>
                </a:path>
              </a:pathLst>
            </a:cu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55" t="-21463" r="255" b="-40976"/>
              </a:stretch>
            </a:blip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01654AA-2A6E-45CE-97C6-87FE59106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95275"/>
              <a:ext cx="3355977" cy="4084638"/>
            </a:xfrm>
            <a:custGeom>
              <a:avLst/>
              <a:gdLst>
                <a:gd name="T0" fmla="*/ 2147483646 w 1945"/>
                <a:gd name="T1" fmla="*/ 2147483646 h 2843"/>
                <a:gd name="T2" fmla="*/ 0 w 1945"/>
                <a:gd name="T3" fmla="*/ 0 h 2843"/>
                <a:gd name="T4" fmla="*/ 0 w 1945"/>
                <a:gd name="T5" fmla="*/ 2147483646 h 2843"/>
                <a:gd name="T6" fmla="*/ 2147483646 w 1945"/>
                <a:gd name="T7" fmla="*/ 2147483646 h 28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45"/>
                <a:gd name="T13" fmla="*/ 0 h 2843"/>
                <a:gd name="T14" fmla="*/ 1945 w 1945"/>
                <a:gd name="T15" fmla="*/ 2843 h 28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45" h="2843">
                  <a:moveTo>
                    <a:pt x="1945" y="1482"/>
                  </a:moveTo>
                  <a:lnTo>
                    <a:pt x="0" y="0"/>
                  </a:lnTo>
                  <a:lnTo>
                    <a:pt x="0" y="2843"/>
                  </a:lnTo>
                  <a:lnTo>
                    <a:pt x="1945" y="1482"/>
                  </a:lnTo>
                  <a:close/>
                </a:path>
              </a:pathLst>
            </a:custGeom>
            <a:solidFill>
              <a:srgbClr val="C64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C68FD29-26B1-48A5-BEC7-60095FD47E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78325"/>
              <a:ext cx="2598738" cy="1274763"/>
            </a:xfrm>
            <a:custGeom>
              <a:avLst/>
              <a:gdLst>
                <a:gd name="T0" fmla="*/ 0 w 1506"/>
                <a:gd name="T1" fmla="*/ 2147483646 h 887"/>
                <a:gd name="T2" fmla="*/ 2147483646 w 1506"/>
                <a:gd name="T3" fmla="*/ 0 h 887"/>
                <a:gd name="T4" fmla="*/ 0 w 1506"/>
                <a:gd name="T5" fmla="*/ 0 h 887"/>
                <a:gd name="T6" fmla="*/ 0 w 1506"/>
                <a:gd name="T7" fmla="*/ 2147483646 h 8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06"/>
                <a:gd name="T13" fmla="*/ 0 h 887"/>
                <a:gd name="T14" fmla="*/ 1506 w 1506"/>
                <a:gd name="T15" fmla="*/ 887 h 8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06" h="887">
                  <a:moveTo>
                    <a:pt x="0" y="887"/>
                  </a:moveTo>
                  <a:lnTo>
                    <a:pt x="1506" y="0"/>
                  </a:lnTo>
                  <a:lnTo>
                    <a:pt x="0" y="0"/>
                  </a:lnTo>
                  <a:lnTo>
                    <a:pt x="0" y="88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7058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76CD33E-489D-4CB0-8854-7B9C10AEF5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873" y="4378210"/>
              <a:ext cx="4567927" cy="633272"/>
            </a:xfrm>
            <a:custGeom>
              <a:avLst/>
              <a:gdLst>
                <a:gd name="T0" fmla="*/ 2645 w 2645"/>
                <a:gd name="T1" fmla="*/ 0 h 439"/>
                <a:gd name="T2" fmla="*/ 2108 w 2645"/>
                <a:gd name="T3" fmla="*/ 439 h 439"/>
                <a:gd name="T4" fmla="*/ 0 w 2645"/>
                <a:gd name="T5" fmla="*/ 0 h 439"/>
                <a:gd name="T6" fmla="*/ 2645 w 2645"/>
                <a:gd name="T7" fmla="*/ 0 h 4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5"/>
                <a:gd name="T13" fmla="*/ 0 h 439"/>
                <a:gd name="T14" fmla="*/ 2645 w 2645"/>
                <a:gd name="T15" fmla="*/ 439 h 4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5" h="439">
                  <a:moveTo>
                    <a:pt x="2645" y="0"/>
                  </a:moveTo>
                  <a:lnTo>
                    <a:pt x="2108" y="439"/>
                  </a:lnTo>
                  <a:lnTo>
                    <a:pt x="0" y="0"/>
                  </a:lnTo>
                  <a:lnTo>
                    <a:pt x="264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7971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lIns="0" tIns="0" rIns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grpSp>
        <p:nvGrpSpPr>
          <p:cNvPr id="5" name="组合 1">
            <a:extLst>
              <a:ext uri="{FF2B5EF4-FFF2-40B4-BE49-F238E27FC236}">
                <a16:creationId xmlns:a16="http://schemas.microsoft.com/office/drawing/2014/main" id="{79D88CA8-F846-4726-8BE6-E2C847CFACC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950913" cy="1020763"/>
            <a:chOff x="0" y="295275"/>
            <a:chExt cx="7162800" cy="5357813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69430ED-4026-4FE1-9AAB-64D904F2E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2423161"/>
              <a:ext cx="7162799" cy="1955164"/>
            </a:xfrm>
            <a:custGeom>
              <a:avLst/>
              <a:gdLst>
                <a:gd name="T0" fmla="*/ 0 w 4151"/>
                <a:gd name="T1" fmla="*/ 1361 h 1361"/>
                <a:gd name="T2" fmla="*/ 4151 w 4151"/>
                <a:gd name="T3" fmla="*/ 1361 h 1361"/>
                <a:gd name="T4" fmla="*/ 4151 w 4151"/>
                <a:gd name="T5" fmla="*/ 294 h 1361"/>
                <a:gd name="T6" fmla="*/ 1945 w 4151"/>
                <a:gd name="T7" fmla="*/ 0 h 1361"/>
                <a:gd name="T8" fmla="*/ 0 w 4151"/>
                <a:gd name="T9" fmla="*/ 1361 h 13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51"/>
                <a:gd name="T16" fmla="*/ 0 h 1361"/>
                <a:gd name="T17" fmla="*/ 4151 w 4151"/>
                <a:gd name="T18" fmla="*/ 1361 h 13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51" h="1361">
                  <a:moveTo>
                    <a:pt x="0" y="1361"/>
                  </a:moveTo>
                  <a:lnTo>
                    <a:pt x="4151" y="1361"/>
                  </a:lnTo>
                  <a:lnTo>
                    <a:pt x="4151" y="294"/>
                  </a:lnTo>
                  <a:lnTo>
                    <a:pt x="1945" y="0"/>
                  </a:lnTo>
                  <a:lnTo>
                    <a:pt x="0" y="1361"/>
                  </a:lnTo>
                  <a:close/>
                </a:path>
              </a:pathLst>
            </a:cu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55" t="-21463" r="255" b="-40976"/>
              </a:stretch>
            </a:blip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648234B-1A0B-4165-85E2-63BD55111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95275"/>
              <a:ext cx="3355977" cy="4084638"/>
            </a:xfrm>
            <a:custGeom>
              <a:avLst/>
              <a:gdLst>
                <a:gd name="T0" fmla="*/ 2147483646 w 1945"/>
                <a:gd name="T1" fmla="*/ 2147483646 h 2843"/>
                <a:gd name="T2" fmla="*/ 0 w 1945"/>
                <a:gd name="T3" fmla="*/ 0 h 2843"/>
                <a:gd name="T4" fmla="*/ 0 w 1945"/>
                <a:gd name="T5" fmla="*/ 2147483646 h 2843"/>
                <a:gd name="T6" fmla="*/ 2147483646 w 1945"/>
                <a:gd name="T7" fmla="*/ 2147483646 h 28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45"/>
                <a:gd name="T13" fmla="*/ 0 h 2843"/>
                <a:gd name="T14" fmla="*/ 1945 w 1945"/>
                <a:gd name="T15" fmla="*/ 2843 h 28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45" h="2843">
                  <a:moveTo>
                    <a:pt x="1945" y="1482"/>
                  </a:moveTo>
                  <a:lnTo>
                    <a:pt x="0" y="0"/>
                  </a:lnTo>
                  <a:lnTo>
                    <a:pt x="0" y="2843"/>
                  </a:lnTo>
                  <a:lnTo>
                    <a:pt x="1945" y="1482"/>
                  </a:lnTo>
                  <a:close/>
                </a:path>
              </a:pathLst>
            </a:custGeom>
            <a:solidFill>
              <a:srgbClr val="C64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02C9004-68E0-40FC-B7C1-EC494275BF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78325"/>
              <a:ext cx="2598738" cy="1274763"/>
            </a:xfrm>
            <a:custGeom>
              <a:avLst/>
              <a:gdLst>
                <a:gd name="T0" fmla="*/ 0 w 1506"/>
                <a:gd name="T1" fmla="*/ 2147483646 h 887"/>
                <a:gd name="T2" fmla="*/ 2147483646 w 1506"/>
                <a:gd name="T3" fmla="*/ 0 h 887"/>
                <a:gd name="T4" fmla="*/ 0 w 1506"/>
                <a:gd name="T5" fmla="*/ 0 h 887"/>
                <a:gd name="T6" fmla="*/ 0 w 1506"/>
                <a:gd name="T7" fmla="*/ 2147483646 h 8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06"/>
                <a:gd name="T13" fmla="*/ 0 h 887"/>
                <a:gd name="T14" fmla="*/ 1506 w 1506"/>
                <a:gd name="T15" fmla="*/ 887 h 8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06" h="887">
                  <a:moveTo>
                    <a:pt x="0" y="887"/>
                  </a:moveTo>
                  <a:lnTo>
                    <a:pt x="1506" y="0"/>
                  </a:lnTo>
                  <a:lnTo>
                    <a:pt x="0" y="0"/>
                  </a:lnTo>
                  <a:lnTo>
                    <a:pt x="0" y="88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7058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8F25F4F-EEA2-4846-9CCF-DA7E355B3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873" y="4378210"/>
              <a:ext cx="4567927" cy="633272"/>
            </a:xfrm>
            <a:custGeom>
              <a:avLst/>
              <a:gdLst>
                <a:gd name="T0" fmla="*/ 2645 w 2645"/>
                <a:gd name="T1" fmla="*/ 0 h 439"/>
                <a:gd name="T2" fmla="*/ 2108 w 2645"/>
                <a:gd name="T3" fmla="*/ 439 h 439"/>
                <a:gd name="T4" fmla="*/ 0 w 2645"/>
                <a:gd name="T5" fmla="*/ 0 h 439"/>
                <a:gd name="T6" fmla="*/ 2645 w 2645"/>
                <a:gd name="T7" fmla="*/ 0 h 4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5"/>
                <a:gd name="T13" fmla="*/ 0 h 439"/>
                <a:gd name="T14" fmla="*/ 2645 w 2645"/>
                <a:gd name="T15" fmla="*/ 439 h 4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5" h="439">
                  <a:moveTo>
                    <a:pt x="2645" y="0"/>
                  </a:moveTo>
                  <a:lnTo>
                    <a:pt x="2108" y="439"/>
                  </a:lnTo>
                  <a:lnTo>
                    <a:pt x="0" y="0"/>
                  </a:lnTo>
                  <a:lnTo>
                    <a:pt x="264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5640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0912" y="635000"/>
            <a:ext cx="11241087" cy="56515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6294196-1BCE-4DD9-8F46-8D463F1739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2445"/>
            <a:ext cx="951058" cy="101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82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4"/>
          <p:cNvSpPr>
            <a:spLocks noGrp="1" noChangeArrowheads="1"/>
          </p:cNvSpPr>
          <p:nvPr userDrawn="1"/>
        </p:nvSpPr>
        <p:spPr bwMode="auto">
          <a:xfrm>
            <a:off x="11066463" y="6353175"/>
            <a:ext cx="10318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rbel" panose="020B0503020204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anose="020B0503020204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anose="020B0503020204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anose="020B0503020204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anose="020B0503020204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  <a:ea typeface="宋体" panose="02010600030101010101" pitchFamily="2" charset="-122"/>
              </a:defRPr>
            </a:lvl9pPr>
          </a:lstStyle>
          <a:p>
            <a:fld id="{9FCABB7A-11B8-4BD6-B1CD-1B2B6683F333}" type="slidenum">
              <a:rPr lang="zh-CN" altLang="en-US" sz="1000">
                <a:solidFill>
                  <a:schemeClr val="bg1"/>
                </a:solidFill>
                <a:latin typeface="Arial Narrow" panose="020B0606020202030204" pitchFamily="34" charset="0"/>
                <a:ea typeface="MHeiHKS-Bold"/>
                <a:cs typeface="MHeiHKS-Bold"/>
              </a:rPr>
              <a:pPr/>
              <a:t>‹#›</a:t>
            </a:fld>
            <a:r>
              <a:rPr lang="ja-JP" altLang="en-US" sz="1000">
                <a:solidFill>
                  <a:schemeClr val="bg1"/>
                </a:solidFill>
                <a:latin typeface="MHeiHKS-Bold"/>
                <a:ea typeface="MHeiHKS-Bold"/>
                <a:cs typeface="MHeiHKS-Bold"/>
              </a:rPr>
              <a:t>页</a:t>
            </a:r>
            <a:endParaRPr lang="zh-CN" altLang="en-US" sz="1000">
              <a:solidFill>
                <a:schemeClr val="bg1"/>
              </a:solidFill>
              <a:latin typeface="MHeiHKS-Bold"/>
              <a:ea typeface="MHeiHKS-Bold"/>
              <a:cs typeface="MHeiHKS-Bold"/>
            </a:endParaRPr>
          </a:p>
        </p:txBody>
      </p:sp>
      <p:sp>
        <p:nvSpPr>
          <p:cNvPr id="1027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950912" y="635000"/>
            <a:ext cx="11241087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028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400175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217488" y="669925"/>
            <a:ext cx="11423650" cy="0"/>
          </a:xfrm>
          <a:prstGeom prst="line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图片 1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813" y="258763"/>
            <a:ext cx="1584325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组合 1">
            <a:extLst>
              <a:ext uri="{FF2B5EF4-FFF2-40B4-BE49-F238E27FC236}">
                <a16:creationId xmlns:a16="http://schemas.microsoft.com/office/drawing/2014/main" id="{63934E52-3F00-49CA-95D3-46E45F2EF16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950913" cy="1020763"/>
            <a:chOff x="0" y="295275"/>
            <a:chExt cx="7162800" cy="5357813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CB054E2-AB72-4303-9A26-76D9754CC9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2423161"/>
              <a:ext cx="7162799" cy="1955164"/>
            </a:xfrm>
            <a:custGeom>
              <a:avLst/>
              <a:gdLst>
                <a:gd name="T0" fmla="*/ 0 w 4151"/>
                <a:gd name="T1" fmla="*/ 1361 h 1361"/>
                <a:gd name="T2" fmla="*/ 4151 w 4151"/>
                <a:gd name="T3" fmla="*/ 1361 h 1361"/>
                <a:gd name="T4" fmla="*/ 4151 w 4151"/>
                <a:gd name="T5" fmla="*/ 294 h 1361"/>
                <a:gd name="T6" fmla="*/ 1945 w 4151"/>
                <a:gd name="T7" fmla="*/ 0 h 1361"/>
                <a:gd name="T8" fmla="*/ 0 w 4151"/>
                <a:gd name="T9" fmla="*/ 1361 h 13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51"/>
                <a:gd name="T16" fmla="*/ 0 h 1361"/>
                <a:gd name="T17" fmla="*/ 4151 w 4151"/>
                <a:gd name="T18" fmla="*/ 1361 h 13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51" h="1361">
                  <a:moveTo>
                    <a:pt x="0" y="1361"/>
                  </a:moveTo>
                  <a:lnTo>
                    <a:pt x="4151" y="1361"/>
                  </a:lnTo>
                  <a:lnTo>
                    <a:pt x="4151" y="294"/>
                  </a:lnTo>
                  <a:lnTo>
                    <a:pt x="1945" y="0"/>
                  </a:lnTo>
                  <a:lnTo>
                    <a:pt x="0" y="1361"/>
                  </a:lnTo>
                  <a:close/>
                </a:path>
              </a:pathLst>
            </a:custGeom>
            <a:blipFill dpi="0"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55" t="-21463" r="255" b="-40976"/>
              </a:stretch>
            </a:blip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6EF5339-90B8-4F97-8851-F42A563F1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95275"/>
              <a:ext cx="3355977" cy="4084638"/>
            </a:xfrm>
            <a:custGeom>
              <a:avLst/>
              <a:gdLst>
                <a:gd name="T0" fmla="*/ 2147483646 w 1945"/>
                <a:gd name="T1" fmla="*/ 2147483646 h 2843"/>
                <a:gd name="T2" fmla="*/ 0 w 1945"/>
                <a:gd name="T3" fmla="*/ 0 h 2843"/>
                <a:gd name="T4" fmla="*/ 0 w 1945"/>
                <a:gd name="T5" fmla="*/ 2147483646 h 2843"/>
                <a:gd name="T6" fmla="*/ 2147483646 w 1945"/>
                <a:gd name="T7" fmla="*/ 2147483646 h 28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45"/>
                <a:gd name="T13" fmla="*/ 0 h 2843"/>
                <a:gd name="T14" fmla="*/ 1945 w 1945"/>
                <a:gd name="T15" fmla="*/ 2843 h 28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45" h="2843">
                  <a:moveTo>
                    <a:pt x="1945" y="1482"/>
                  </a:moveTo>
                  <a:lnTo>
                    <a:pt x="0" y="0"/>
                  </a:lnTo>
                  <a:lnTo>
                    <a:pt x="0" y="2843"/>
                  </a:lnTo>
                  <a:lnTo>
                    <a:pt x="1945" y="1482"/>
                  </a:lnTo>
                  <a:close/>
                </a:path>
              </a:pathLst>
            </a:custGeom>
            <a:solidFill>
              <a:srgbClr val="C64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6DF401E5-5529-47C6-BE12-89944BA0F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78325"/>
              <a:ext cx="2598738" cy="1274763"/>
            </a:xfrm>
            <a:custGeom>
              <a:avLst/>
              <a:gdLst>
                <a:gd name="T0" fmla="*/ 0 w 1506"/>
                <a:gd name="T1" fmla="*/ 2147483646 h 887"/>
                <a:gd name="T2" fmla="*/ 2147483646 w 1506"/>
                <a:gd name="T3" fmla="*/ 0 h 887"/>
                <a:gd name="T4" fmla="*/ 0 w 1506"/>
                <a:gd name="T5" fmla="*/ 0 h 887"/>
                <a:gd name="T6" fmla="*/ 0 w 1506"/>
                <a:gd name="T7" fmla="*/ 2147483646 h 8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06"/>
                <a:gd name="T13" fmla="*/ 0 h 887"/>
                <a:gd name="T14" fmla="*/ 1506 w 1506"/>
                <a:gd name="T15" fmla="*/ 887 h 8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06" h="887">
                  <a:moveTo>
                    <a:pt x="0" y="887"/>
                  </a:moveTo>
                  <a:lnTo>
                    <a:pt x="1506" y="0"/>
                  </a:lnTo>
                  <a:lnTo>
                    <a:pt x="0" y="0"/>
                  </a:lnTo>
                  <a:lnTo>
                    <a:pt x="0" y="88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7058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D073E0FC-C88A-4C35-A9FB-9BDE0D1F17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873" y="4378210"/>
              <a:ext cx="4567927" cy="633272"/>
            </a:xfrm>
            <a:custGeom>
              <a:avLst/>
              <a:gdLst>
                <a:gd name="T0" fmla="*/ 2645 w 2645"/>
                <a:gd name="T1" fmla="*/ 0 h 439"/>
                <a:gd name="T2" fmla="*/ 2108 w 2645"/>
                <a:gd name="T3" fmla="*/ 439 h 439"/>
                <a:gd name="T4" fmla="*/ 0 w 2645"/>
                <a:gd name="T5" fmla="*/ 0 h 439"/>
                <a:gd name="T6" fmla="*/ 2645 w 2645"/>
                <a:gd name="T7" fmla="*/ 0 h 4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5"/>
                <a:gd name="T13" fmla="*/ 0 h 439"/>
                <a:gd name="T14" fmla="*/ 2645 w 2645"/>
                <a:gd name="T15" fmla="*/ 439 h 4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5" h="439">
                  <a:moveTo>
                    <a:pt x="2645" y="0"/>
                  </a:moveTo>
                  <a:lnTo>
                    <a:pt x="2108" y="439"/>
                  </a:lnTo>
                  <a:lnTo>
                    <a:pt x="0" y="0"/>
                  </a:lnTo>
                  <a:lnTo>
                    <a:pt x="264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3" r:id="rId1"/>
    <p:sldLayoutId id="2147484474" r:id="rId2"/>
    <p:sldLayoutId id="2147484475" r:id="rId3"/>
    <p:sldLayoutId id="2147484476" r:id="rId4"/>
    <p:sldLayoutId id="2147484477" r:id="rId5"/>
    <p:sldLayoutId id="2147484478" r:id="rId6"/>
    <p:sldLayoutId id="2147484479" r:id="rId7"/>
    <p:sldLayoutId id="2147484480" r:id="rId8"/>
    <p:sldLayoutId id="2147484481" r:id="rId9"/>
    <p:sldLayoutId id="2147484482" r:id="rId10"/>
    <p:sldLayoutId id="2147484483" r:id="rId11"/>
    <p:sldLayoutId id="2147484484" r:id="rId12"/>
    <p:sldLayoutId id="2147484491" r:id="rId13"/>
    <p:sldLayoutId id="2147484492" r:id="rId14"/>
    <p:sldLayoutId id="2147484494" r:id="rId15"/>
    <p:sldLayoutId id="2147484495" r:id="rId16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000" b="1">
          <a:solidFill>
            <a:srgbClr val="F05A23"/>
          </a:solidFill>
          <a:latin typeface="方正黑体简体" pitchFamily="-112" charset="-122"/>
          <a:ea typeface="方正黑体简体" pitchFamily="-112" charset="-122"/>
          <a:cs typeface="方正黑体简体" pitchFamily="-112" charset="-122"/>
        </a:defRPr>
      </a:lvl1pPr>
      <a:lvl2pPr algn="l" rtl="0" fontAlgn="base">
        <a:spcBef>
          <a:spcPct val="0"/>
        </a:spcBef>
        <a:spcAft>
          <a:spcPct val="0"/>
        </a:spcAft>
        <a:defRPr sz="3000" b="1">
          <a:solidFill>
            <a:srgbClr val="F05A23"/>
          </a:solidFill>
          <a:latin typeface="方正黑体简体" pitchFamily="-112" charset="-122"/>
          <a:ea typeface="方正黑体简体" pitchFamily="-112" charset="-122"/>
          <a:cs typeface="方正黑体简体" pitchFamily="-112" charset="-122"/>
        </a:defRPr>
      </a:lvl2pPr>
      <a:lvl3pPr algn="l" rtl="0" fontAlgn="base">
        <a:spcBef>
          <a:spcPct val="0"/>
        </a:spcBef>
        <a:spcAft>
          <a:spcPct val="0"/>
        </a:spcAft>
        <a:defRPr sz="3000" b="1">
          <a:solidFill>
            <a:srgbClr val="F05A23"/>
          </a:solidFill>
          <a:latin typeface="方正黑体简体" pitchFamily="-112" charset="-122"/>
          <a:ea typeface="方正黑体简体" pitchFamily="-112" charset="-122"/>
          <a:cs typeface="方正黑体简体" pitchFamily="-112" charset="-122"/>
        </a:defRPr>
      </a:lvl3pPr>
      <a:lvl4pPr algn="l" rtl="0" fontAlgn="base">
        <a:spcBef>
          <a:spcPct val="0"/>
        </a:spcBef>
        <a:spcAft>
          <a:spcPct val="0"/>
        </a:spcAft>
        <a:defRPr sz="3000" b="1">
          <a:solidFill>
            <a:srgbClr val="F05A23"/>
          </a:solidFill>
          <a:latin typeface="方正黑体简体" pitchFamily="-112" charset="-122"/>
          <a:ea typeface="方正黑体简体" pitchFamily="-112" charset="-122"/>
          <a:cs typeface="方正黑体简体" pitchFamily="-112" charset="-122"/>
        </a:defRPr>
      </a:lvl4pPr>
      <a:lvl5pPr algn="l" rtl="0" fontAlgn="base">
        <a:spcBef>
          <a:spcPct val="0"/>
        </a:spcBef>
        <a:spcAft>
          <a:spcPct val="0"/>
        </a:spcAft>
        <a:defRPr sz="3000" b="1">
          <a:solidFill>
            <a:srgbClr val="F05A23"/>
          </a:solidFill>
          <a:latin typeface="方正黑体简体" pitchFamily="-112" charset="-122"/>
          <a:ea typeface="方正黑体简体" pitchFamily="-112" charset="-122"/>
          <a:cs typeface="方正黑体简体" pitchFamily="-11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8444"/>
          </a:solidFill>
          <a:latin typeface="Arial Narrow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8444"/>
          </a:solidFill>
          <a:latin typeface="Arial Narrow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8444"/>
          </a:solidFill>
          <a:latin typeface="Arial Narrow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8444"/>
          </a:solidFill>
          <a:latin typeface="Arial Narrow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rtl="0" fontAlgn="base">
        <a:lnSpc>
          <a:spcPct val="130000"/>
        </a:lnSpc>
        <a:spcBef>
          <a:spcPct val="30000"/>
        </a:spcBef>
        <a:spcAft>
          <a:spcPct val="0"/>
        </a:spcAft>
        <a:buClr>
          <a:srgbClr val="006441"/>
        </a:buClr>
        <a:buFont typeface="Times" panose="02020603050405020304" pitchFamily="18" charset="0"/>
        <a:buChar char="•"/>
        <a:defRPr sz="1600">
          <a:solidFill>
            <a:srgbClr val="1C1C1C"/>
          </a:solidFill>
          <a:latin typeface="Lucida Grande" pitchFamily="-112" charset="0"/>
          <a:ea typeface="方正中等线简体" pitchFamily="-112" charset="-122"/>
          <a:cs typeface="方正中等线简体" pitchFamily="-112" charset="-122"/>
        </a:defRPr>
      </a:lvl1pPr>
      <a:lvl2pPr marL="282575" indent="-168275" algn="l" rtl="0" fontAlgn="base">
        <a:lnSpc>
          <a:spcPct val="130000"/>
        </a:lnSpc>
        <a:spcBef>
          <a:spcPct val="30000"/>
        </a:spcBef>
        <a:spcAft>
          <a:spcPct val="0"/>
        </a:spcAft>
        <a:buClr>
          <a:srgbClr val="008444"/>
        </a:buClr>
        <a:buFont typeface="Times" panose="02020603050405020304" pitchFamily="18" charset="0"/>
        <a:buChar char="•"/>
        <a:defRPr sz="1600">
          <a:solidFill>
            <a:srgbClr val="747679"/>
          </a:solidFill>
          <a:latin typeface="+mn-lt"/>
          <a:ea typeface="MS PGothic" pitchFamily="34" charset="-128"/>
          <a:cs typeface="方正中等线简体"/>
        </a:defRPr>
      </a:lvl2pPr>
      <a:lvl3pPr marL="517525" indent="-120650" algn="l" rtl="0" fontAlgn="base">
        <a:lnSpc>
          <a:spcPct val="130000"/>
        </a:lnSpc>
        <a:spcBef>
          <a:spcPct val="30000"/>
        </a:spcBef>
        <a:spcAft>
          <a:spcPct val="0"/>
        </a:spcAft>
        <a:buClr>
          <a:srgbClr val="008444"/>
        </a:buClr>
        <a:buFont typeface="Times" panose="02020603050405020304" pitchFamily="18" charset="0"/>
        <a:buChar char="•"/>
        <a:defRPr sz="1600">
          <a:solidFill>
            <a:srgbClr val="747679"/>
          </a:solidFill>
          <a:latin typeface="+mn-lt"/>
          <a:ea typeface="MS PGothic" pitchFamily="34" charset="-128"/>
          <a:cs typeface="方正中等线简体"/>
        </a:defRPr>
      </a:lvl3pPr>
      <a:lvl4pPr marL="801688" indent="-169863" algn="l" rtl="0" fontAlgn="base">
        <a:lnSpc>
          <a:spcPct val="130000"/>
        </a:lnSpc>
        <a:spcBef>
          <a:spcPct val="30000"/>
        </a:spcBef>
        <a:spcAft>
          <a:spcPct val="0"/>
        </a:spcAft>
        <a:buClr>
          <a:srgbClr val="008444"/>
        </a:buClr>
        <a:buFont typeface="Times" panose="02020603050405020304" pitchFamily="18" charset="0"/>
        <a:buChar char="•"/>
        <a:defRPr sz="1600">
          <a:solidFill>
            <a:srgbClr val="747679"/>
          </a:solidFill>
          <a:latin typeface="+mn-lt"/>
          <a:ea typeface="MS PGothic" pitchFamily="34" charset="-128"/>
          <a:cs typeface="方正中等线简体"/>
        </a:defRPr>
      </a:lvl4pPr>
      <a:lvl5pPr marL="1084263" indent="-166688" algn="l" rtl="0" fontAlgn="base">
        <a:lnSpc>
          <a:spcPct val="130000"/>
        </a:lnSpc>
        <a:spcBef>
          <a:spcPct val="30000"/>
        </a:spcBef>
        <a:spcAft>
          <a:spcPct val="0"/>
        </a:spcAft>
        <a:buClr>
          <a:srgbClr val="008444"/>
        </a:buClr>
        <a:buFont typeface="Times" panose="02020603050405020304" pitchFamily="18" charset="0"/>
        <a:buChar char="•"/>
        <a:defRPr sz="1600">
          <a:solidFill>
            <a:srgbClr val="747679"/>
          </a:solidFill>
          <a:latin typeface="+mn-lt"/>
          <a:ea typeface="MS PGothic" pitchFamily="34" charset="-128"/>
          <a:cs typeface="方正中等线简体"/>
        </a:defRPr>
      </a:lvl5pPr>
      <a:lvl6pPr marL="1541463" indent="-166688" algn="l" rtl="0" eaLnBrk="1" fontAlgn="base" hangingPunct="1">
        <a:spcBef>
          <a:spcPct val="0"/>
        </a:spcBef>
        <a:spcAft>
          <a:spcPct val="0"/>
        </a:spcAft>
        <a:buClr>
          <a:srgbClr val="008444"/>
        </a:buClr>
        <a:buFont typeface="Times" pitchFamily="-112" charset="0"/>
        <a:buChar char="•"/>
        <a:defRPr sz="2000">
          <a:solidFill>
            <a:srgbClr val="747679"/>
          </a:solidFill>
          <a:latin typeface="+mn-lt"/>
          <a:ea typeface="+mn-ea"/>
        </a:defRPr>
      </a:lvl6pPr>
      <a:lvl7pPr marL="1998663" indent="-166688" algn="l" rtl="0" eaLnBrk="1" fontAlgn="base" hangingPunct="1">
        <a:spcBef>
          <a:spcPct val="0"/>
        </a:spcBef>
        <a:spcAft>
          <a:spcPct val="0"/>
        </a:spcAft>
        <a:buClr>
          <a:srgbClr val="008444"/>
        </a:buClr>
        <a:buFont typeface="Times" pitchFamily="-112" charset="0"/>
        <a:buChar char="•"/>
        <a:defRPr sz="2000">
          <a:solidFill>
            <a:srgbClr val="747679"/>
          </a:solidFill>
          <a:latin typeface="+mn-lt"/>
          <a:ea typeface="+mn-ea"/>
        </a:defRPr>
      </a:lvl7pPr>
      <a:lvl8pPr marL="2455863" indent="-166688" algn="l" rtl="0" eaLnBrk="1" fontAlgn="base" hangingPunct="1">
        <a:spcBef>
          <a:spcPct val="0"/>
        </a:spcBef>
        <a:spcAft>
          <a:spcPct val="0"/>
        </a:spcAft>
        <a:buClr>
          <a:srgbClr val="008444"/>
        </a:buClr>
        <a:buFont typeface="Times" pitchFamily="-112" charset="0"/>
        <a:buChar char="•"/>
        <a:defRPr sz="2000">
          <a:solidFill>
            <a:srgbClr val="747679"/>
          </a:solidFill>
          <a:latin typeface="+mn-lt"/>
          <a:ea typeface="+mn-ea"/>
        </a:defRPr>
      </a:lvl8pPr>
      <a:lvl9pPr marL="2913063" indent="-166688" algn="l" rtl="0" eaLnBrk="1" fontAlgn="base" hangingPunct="1">
        <a:spcBef>
          <a:spcPct val="0"/>
        </a:spcBef>
        <a:spcAft>
          <a:spcPct val="0"/>
        </a:spcAft>
        <a:buClr>
          <a:srgbClr val="008444"/>
        </a:buClr>
        <a:buFont typeface="Times" pitchFamily="-112" charset="0"/>
        <a:buChar char="•"/>
        <a:defRPr sz="2000">
          <a:solidFill>
            <a:srgbClr val="747679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32FB82-A237-4C79-B178-F579A931CB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43A7511-2617-4A71-99AF-93FD19947316}" type="datetimeFigureOut">
              <a:rPr lang="zh-CN" altLang="en-US"/>
              <a:pPr>
                <a:defRPr/>
              </a:pPr>
              <a:t>2021/9/26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5A020F-9AB2-466F-9ACE-EFE518288E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B420A1-DC31-42C3-8A5F-CAF38FBD8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3B3B47C-0A8A-41E4-9A6F-289196F205E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276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97" r:id="rId1"/>
    <p:sldLayoutId id="2147484498" r:id="rId2"/>
  </p:sldLayoutIdLst>
  <p:transition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D:\&#22823;&#23447;&#21830;&#21697;&#25968;&#25454;\weekly_figure\&#36807;&#21435;4&#24180;&#22522;&#24046;&#29575;&#20998;&#20301;&#22270;.png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file:///D:\&#22823;&#23447;&#21830;&#21697;&#25968;&#25454;\weekly_figure\&#36807;&#21435;4&#24180;&#20215;&#24046;&#29575;&#20998;&#20301;&#22270;.p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D:\&#22823;&#23447;&#21830;&#21697;&#25968;&#25454;\weekly_figure\&#27963;&#36291;&#21697;&#31181;&#22522;&#24046;&#29575;&#36208;&#21183;-1&#24180;(&#21518;&#20116;).png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file:///D:\&#22823;&#23447;&#21830;&#21697;&#25968;&#25454;\weekly_figure\&#27963;&#36291;&#21697;&#31181;&#22522;&#24046;&#29575;&#36208;&#21183;-1&#24180;(&#21069;&#20116;).pn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file:///D:\&#22823;&#23447;&#21830;&#21697;&#25968;&#25454;\weekly_figure\&#27963;&#36291;&#21697;&#31181;&#22522;&#24046;&#29575;&#36208;&#21183;-3&#20010;&#26376;(&#21518;&#20116;).png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file:///D:\&#22823;&#23447;&#21830;&#21697;&#25968;&#25454;\weekly_figure\&#27963;&#36291;&#21697;&#31181;&#22522;&#24046;&#29575;&#36208;&#21183;-3&#20010;&#26376;(&#21069;&#20116;).p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file:///D:\&#22823;&#23447;&#21830;&#21697;&#25968;&#25454;\weekly_figure\&#27963;&#36291;&#21697;&#31181;&#24211;&#23384;&#27700;&#24179;&#19982;&#36807;&#21435;5&#24180;&#30340;&#27604;&#20540;-3&#20010;&#26376;&#65288;&#21518;&#20116;&#65289;.png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file:///D:\&#22823;&#23447;&#21830;&#21697;&#25968;&#25454;\weekly_figure\&#27963;&#36291;&#21697;&#31181;&#24211;&#23384;&#27700;&#24179;&#19982;&#36807;&#21435;5&#24180;&#30340;&#27604;&#20540;-1&#24180;&#65288;&#21518;&#20116;&#65289;.png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file:///D:\&#22823;&#23447;&#21830;&#21697;&#25968;&#25454;\weekly_figure\&#27963;&#36291;&#21697;&#31181;&#24211;&#23384;&#27700;&#24179;&#19982;&#36807;&#21435;5&#24180;&#30340;&#27604;&#20540;-1&#24180;&#65288;&#21069;&#20116;&#65289;.pn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file:///D:\&#22823;&#23447;&#21830;&#21697;&#25968;&#25454;\weekly_figure\&#36807;&#21435;4&#24180;&#21033;&#28070;&#20998;&#20301;&#22270;-&#21069;5&#21517;.png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file:///D:\&#22823;&#23447;&#21830;&#21697;&#25968;&#25454;\weekly_figure\&#36807;&#21435;4&#24180;&#21033;&#28070;&#20998;&#20301;&#22270;-&#21518;5&#21517;.pn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file:///D:\&#22823;&#23447;&#21830;&#21697;&#25968;&#25454;\weekly_figure\&#27963;&#36291;&#21697;&#31181;&#22269;&#20869;&#34920;&#35266;&#28040;&#36153;&#37327;&#21516;&#27604;&#22686;&#36895;-1&#24180;&#65288;&#21069;&#20116;&#65289;.png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file:///D:\&#22823;&#23447;&#21830;&#21697;&#25968;&#25454;\weekly_figure\&#27963;&#36291;&#21697;&#31181;&#22269;&#20869;&#34920;&#35266;&#28040;&#36153;&#37327;&#21516;&#27604;&#22686;&#36895;-1&#24180;&#65288;&#21518;&#20116;&#65289;.png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file:///D:\&#22823;&#23447;&#21830;&#21697;&#25968;&#25454;\weekly_figure\&#27963;&#36291;&#21697;&#31181;&#22269;&#20869;&#20135;&#37327;&#21516;&#27604;&#22686;&#36895;-1&#24180;&#65288;&#21069;&#20116;&#65289;.png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file:///D:\&#22823;&#23447;&#21830;&#21697;&#25968;&#25454;\weekly_figure\&#27963;&#36291;&#21697;&#31181;&#22269;&#20869;&#20135;&#37327;&#21516;&#27604;&#22686;&#36895;-1&#24180;&#65288;&#21518;&#20116;&#65289;.pn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file:///E:\&#24179;&#23433;&#26399;&#36135;\&#21270;&#24037;\&#22823;&#23447;&#25253;&#21578;\&#22823;&#23447;&#21830;&#21697;&#21608;&#25253;&#8212;&#8212;&#23439;&#35266;&#32463;&#27982;&#21644;&#21830;&#21697;.xlsx!&#20840;&#29699;&#36827;&#20986;&#21475;%20!%5b&#22823;&#23447;&#21830;&#21697;&#21608;&#25253;&#8212;&#8212;&#23439;&#35266;&#32463;&#27982;&#21644;&#21830;&#21697;.xlsx%5d&#20840;&#29699;&#36827;&#20986;&#21475;%20%20&#22270;&#34920;%204" TargetMode="External"/><Relationship Id="rId3" Type="http://schemas.openxmlformats.org/officeDocument/2006/relationships/image" Target="../media/image2.jpeg"/><Relationship Id="rId7" Type="http://schemas.openxmlformats.org/officeDocument/2006/relationships/image" Target="../media/image20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file:///E:\&#24179;&#23433;&#26399;&#36135;\&#22823;&#23447;\&#22823;&#23447;&#21830;&#21697;&#21608;&#25253;&#8212;&#8212;&#23439;&#35266;&#32463;&#27982;&#21644;&#21830;&#21697;.xlsx!&#20840;&#29699;PMI!%5b&#22823;&#23447;&#21830;&#21697;&#21608;&#25253;&#8212;&#8212;&#23439;&#35266;&#32463;&#27982;&#21644;&#21830;&#21697;.xlsx%5d&#20840;&#29699;PMI%20&#22270;&#34920;%208" TargetMode="External"/><Relationship Id="rId5" Type="http://schemas.openxmlformats.org/officeDocument/2006/relationships/image" Target="../media/image19.emf"/><Relationship Id="rId4" Type="http://schemas.openxmlformats.org/officeDocument/2006/relationships/oleObject" Target="file:///E:\&#24179;&#23433;&#26399;&#36135;\&#22823;&#23447;\&#22823;&#23447;&#21830;&#21697;&#21608;&#25253;&#8212;&#8212;&#23439;&#35266;&#32463;&#27982;&#21644;&#21830;&#21697;.xlsx!&#20840;&#29699;PMI!%5b&#22823;&#23447;&#21830;&#21697;&#21608;&#25253;&#8212;&#8212;&#23439;&#35266;&#32463;&#27982;&#21644;&#21830;&#21697;.xlsx%5d&#20840;&#29699;PMI%20&#22270;&#34920;%206" TargetMode="External"/><Relationship Id="rId9" Type="http://schemas.openxmlformats.org/officeDocument/2006/relationships/image" Target="../media/image21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file:///E:\&#24179;&#23433;&#26399;&#36135;\&#21270;&#24037;\&#22823;&#23447;&#25253;&#21578;\&#22823;&#23447;&#21830;&#21697;&#21608;&#25253;&#8212;&#8212;&#23439;&#35266;&#32463;&#27982;&#21644;&#21830;&#21697;.xlsx!&#37202;&#24215;&#20837;&#20303;&#29575;!%5b&#22823;&#23447;&#21830;&#21697;&#21608;&#25253;&#8212;&#8212;&#23439;&#35266;&#32463;&#27982;&#21644;&#21830;&#21697;.xlsx%5d&#37202;&#24215;&#20837;&#20303;&#29575;%20&#22270;&#34920;%201" TargetMode="External"/><Relationship Id="rId3" Type="http://schemas.openxmlformats.org/officeDocument/2006/relationships/image" Target="../media/image2.jpeg"/><Relationship Id="rId7" Type="http://schemas.openxmlformats.org/officeDocument/2006/relationships/image" Target="../media/image23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file:///E:\&#24179;&#23433;&#26399;&#36135;\&#21270;&#24037;\&#22823;&#23447;&#25253;&#21578;\&#22823;&#23447;&#21830;&#21697;&#21608;&#25253;&#8212;&#8212;&#23439;&#35266;&#32463;&#27982;&#21644;&#21830;&#21697;.xlsx!&#30123;&#24773;&#25968;&#25454;!%5b&#22823;&#23447;&#21830;&#21697;&#21608;&#25253;&#8212;&#8212;&#23439;&#35266;&#32463;&#27982;&#21644;&#21830;&#21697;.xlsx%5d&#30123;&#24773;&#25968;&#25454;%20&#22270;&#34920;%204" TargetMode="External"/><Relationship Id="rId11" Type="http://schemas.openxmlformats.org/officeDocument/2006/relationships/image" Target="../media/image25.emf"/><Relationship Id="rId5" Type="http://schemas.openxmlformats.org/officeDocument/2006/relationships/image" Target="../media/image22.emf"/><Relationship Id="rId10" Type="http://schemas.openxmlformats.org/officeDocument/2006/relationships/oleObject" Target="file:///E:\&#24179;&#23433;&#26399;&#36135;\&#21270;&#24037;\&#22823;&#23447;&#25253;&#21578;\&#22823;&#23447;&#21830;&#21697;&#21608;&#25253;&#8212;&#8212;&#23439;&#35266;&#32463;&#27982;&#21644;&#21830;&#21697;.xlsx!&#20840;&#29699;&#37096;&#20998;&#26426;&#22330;&#33322;&#29677;&#26550;&#27425;!%5b&#22823;&#23447;&#21830;&#21697;&#21608;&#25253;&#8212;&#8212;&#23439;&#35266;&#32463;&#27982;&#21644;&#21830;&#21697;.xlsx%5d&#20840;&#29699;&#37096;&#20998;&#26426;&#22330;&#33322;&#29677;&#26550;&#27425;%20&#22270;&#34920;%202" TargetMode="External"/><Relationship Id="rId4" Type="http://schemas.openxmlformats.org/officeDocument/2006/relationships/oleObject" Target="file:///E:\&#24179;&#23433;&#26399;&#36135;\&#21270;&#24037;\&#22823;&#23447;&#25253;&#21578;\&#22823;&#23447;&#21830;&#21697;&#21608;&#25253;&#8212;&#8212;&#23439;&#35266;&#32463;&#27982;&#21644;&#21830;&#21697;.xlsx!&#30123;&#24773;&#25968;&#25454;!%5b&#22823;&#23447;&#21830;&#21697;&#21608;&#25253;&#8212;&#8212;&#23439;&#35266;&#32463;&#27982;&#21644;&#21830;&#21697;.xlsx%5d&#30123;&#24773;&#25968;&#25454;%20&#22270;&#34920;%205" TargetMode="External"/><Relationship Id="rId9" Type="http://schemas.openxmlformats.org/officeDocument/2006/relationships/image" Target="../media/image24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file:///E:\&#24179;&#23433;&#26399;&#36135;\&#21270;&#24037;\&#22823;&#23447;&#25253;&#21578;\&#22823;&#23447;&#21830;&#21697;&#21608;&#25253;&#8212;&#8212;&#23439;&#35266;&#32463;&#27982;&#21644;&#21830;&#21697;.xlsx!&#32654;&#22269;&#28040;&#36153;!%5b&#22823;&#23447;&#21830;&#21697;&#21608;&#25253;&#8212;&#8212;&#23439;&#35266;&#32463;&#27982;&#21644;&#21830;&#21697;.xlsx%5d&#32654;&#22269;&#28040;&#36153;%20&#22270;&#34920;%202" TargetMode="External"/><Relationship Id="rId3" Type="http://schemas.openxmlformats.org/officeDocument/2006/relationships/image" Target="../media/image2.jpeg"/><Relationship Id="rId7" Type="http://schemas.openxmlformats.org/officeDocument/2006/relationships/image" Target="../media/image27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oleObject" Target="file:///E:\&#24179;&#23433;&#26399;&#36135;\&#21270;&#24037;\&#22823;&#23447;&#25253;&#21578;\&#22823;&#23447;&#21830;&#21697;&#21608;&#25253;&#8212;&#8212;&#23439;&#35266;&#32463;&#27982;&#21644;&#21830;&#21697;.xlsx!&#32654;&#22269;&#28040;&#36153;!%5b&#22823;&#23447;&#21830;&#21697;&#21608;&#25253;&#8212;&#8212;&#23439;&#35266;&#32463;&#27982;&#21644;&#21830;&#21697;.xlsx%5d&#32654;&#22269;&#28040;&#36153;%20&#22270;&#34920;%205" TargetMode="External"/><Relationship Id="rId5" Type="http://schemas.openxmlformats.org/officeDocument/2006/relationships/image" Target="../media/image26.emf"/><Relationship Id="rId4" Type="http://schemas.openxmlformats.org/officeDocument/2006/relationships/oleObject" Target="file:///E:\&#24179;&#23433;&#26399;&#36135;\&#21270;&#24037;\&#22823;&#23447;&#25253;&#21578;\&#22823;&#23447;&#21830;&#21697;&#21608;&#25253;&#8212;&#8212;&#23439;&#35266;&#32463;&#27982;&#21644;&#21830;&#21697;.xlsx!&#32654;&#22269;&#22320;&#20135;!%5b&#22823;&#23447;&#21830;&#21697;&#21608;&#25253;&#8212;&#8212;&#23439;&#35266;&#32463;&#27982;&#21644;&#21830;&#21697;.xlsx%5d&#32654;&#22269;&#22320;&#20135;%20&#22270;&#34920;%201" TargetMode="External"/><Relationship Id="rId9" Type="http://schemas.openxmlformats.org/officeDocument/2006/relationships/image" Target="../media/image28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file:///E:\&#24179;&#23433;&#26399;&#36135;\&#21270;&#24037;\&#22823;&#23447;&#25253;&#21578;\&#22823;&#23447;&#21830;&#21697;&#21608;&#25253;&#8212;&#8212;&#23439;&#35266;&#32463;&#27982;&#21644;&#21830;&#21697;.xlsx!&#20013;&#22269;&#20986;&#21475;!%5b&#22823;&#23447;&#21830;&#21697;&#21608;&#25253;&#8212;&#8212;&#23439;&#35266;&#32463;&#27982;&#21644;&#21830;&#21697;.xlsx%5d&#20013;&#22269;&#20986;&#21475;%20&#22270;&#34920;%203" TargetMode="External"/><Relationship Id="rId3" Type="http://schemas.openxmlformats.org/officeDocument/2006/relationships/image" Target="../media/image2.jpeg"/><Relationship Id="rId7" Type="http://schemas.openxmlformats.org/officeDocument/2006/relationships/image" Target="../media/image30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oleObject" Target="file:///E:\&#24179;&#23433;&#26399;&#36135;\&#21270;&#24037;\&#22823;&#23447;&#25253;&#21578;\&#22823;&#23447;&#21830;&#21697;&#21608;&#25253;&#8212;&#8212;&#23439;&#35266;&#32463;&#27982;&#21644;&#21830;&#21697;.xlsx!&#20013;&#22269;&#20986;&#21475;!%5b&#22823;&#23447;&#21830;&#21697;&#21608;&#25253;&#8212;&#8212;&#23439;&#35266;&#32463;&#27982;&#21644;&#21830;&#21697;.xlsx%5d&#20013;&#22269;&#20986;&#21475;%20&#22270;&#34920;%202" TargetMode="External"/><Relationship Id="rId5" Type="http://schemas.openxmlformats.org/officeDocument/2006/relationships/image" Target="../media/image29.emf"/><Relationship Id="rId4" Type="http://schemas.openxmlformats.org/officeDocument/2006/relationships/oleObject" Target="file:///E:\&#24179;&#23433;&#26399;&#36135;\&#21270;&#24037;\&#22823;&#23447;&#25253;&#21578;\&#22823;&#23447;&#21830;&#21697;&#21608;&#25253;&#8212;&#8212;&#23439;&#35266;&#32463;&#27982;&#21644;&#21830;&#21697;.xlsx!&#20013;&#22269;&#31038;&#34701;&#21644;PMI!%5b&#22823;&#23447;&#21830;&#21697;&#21608;&#25253;&#8212;&#8212;&#23439;&#35266;&#32463;&#27982;&#21644;&#21830;&#21697;.xlsx%5d&#20013;&#22269;&#31038;&#34701;&#21644;PMI%20&#22270;&#34920;%201" TargetMode="External"/><Relationship Id="rId9" Type="http://schemas.openxmlformats.org/officeDocument/2006/relationships/image" Target="../media/image31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file:///E:\&#24179;&#23433;&#26399;&#36135;\&#21270;&#24037;\&#22823;&#23447;&#25253;&#21578;\&#22823;&#23447;&#21830;&#21697;&#21608;&#25253;&#8212;&#8212;&#23439;&#35266;&#32463;&#27982;&#21644;&#21830;&#21697;.xlsx!&#38108;&#20215;&#19982;&#65325;&#65297;!%5b&#22823;&#23447;&#21830;&#21697;&#21608;&#25253;&#8212;&#8212;&#23439;&#35266;&#32463;&#27982;&#21644;&#21830;&#21697;.xlsx%5d&#38108;&#20215;&#19982;&#65325;&#65297;%20&#22270;&#34920;%201" TargetMode="External"/><Relationship Id="rId3" Type="http://schemas.openxmlformats.org/officeDocument/2006/relationships/image" Target="../media/image2.jpeg"/><Relationship Id="rId7" Type="http://schemas.openxmlformats.org/officeDocument/2006/relationships/image" Target="../media/image32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oleObject" Target="file:///E:\&#24179;&#23433;&#26399;&#36135;\&#21270;&#24037;\&#22823;&#23447;&#25253;&#21578;\&#22823;&#23447;&#21830;&#21697;&#21608;&#25253;&#8212;&#8212;&#23439;&#35266;&#32463;&#27982;&#21644;&#21830;&#21697;.xlsx!&#38108;&#20215;&#19982;PPI!%5b&#22823;&#23447;&#21830;&#21697;&#21608;&#25253;&#8212;&#8212;&#23439;&#35266;&#32463;&#27982;&#21644;&#21830;&#21697;.xlsx%5d&#38108;&#20215;&#19982;PPI%20&#22270;&#34920;%201" TargetMode="External"/><Relationship Id="rId5" Type="http://schemas.openxmlformats.org/officeDocument/2006/relationships/chart" Target="../charts/chart2.xml"/><Relationship Id="rId4" Type="http://schemas.openxmlformats.org/officeDocument/2006/relationships/chart" Target="../charts/chart1.xml"/><Relationship Id="rId9" Type="http://schemas.openxmlformats.org/officeDocument/2006/relationships/image" Target="../media/image33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file:///E:\&#24179;&#23433;&#26399;&#36135;\&#21270;&#24037;\&#22823;&#23447;&#25253;&#21578;\&#22823;&#23447;&#21830;&#21697;&#21608;&#25253;&#8212;&#8212;&#23439;&#35266;&#32463;&#27982;&#21644;&#21830;&#21697;.xlsx!&#22320;&#20135;&#31459;&#24037;!%5b&#22823;&#23447;&#21830;&#21697;&#21608;&#25253;&#8212;&#8212;&#23439;&#35266;&#32463;&#27982;&#21644;&#21830;&#21697;.xlsx%5d&#22320;&#20135;&#31459;&#24037;%20&#22270;&#34920;%201" TargetMode="External"/><Relationship Id="rId3" Type="http://schemas.openxmlformats.org/officeDocument/2006/relationships/image" Target="../media/image2.jpeg"/><Relationship Id="rId7" Type="http://schemas.openxmlformats.org/officeDocument/2006/relationships/image" Target="../media/image35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oleObject" Target="file:///E:\&#24179;&#23433;&#26399;&#36135;\&#21270;&#24037;\&#22823;&#23447;&#25253;&#21578;\&#22823;&#23447;&#21830;&#21697;&#21608;&#25253;&#8212;&#8212;&#23439;&#35266;&#32463;&#27982;&#21644;&#21830;&#21697;.xlsx!&#22320;&#20135;&#26045;&#24037;!%5b&#22823;&#23447;&#21830;&#21697;&#21608;&#25253;&#8212;&#8212;&#23439;&#35266;&#32463;&#27982;&#21644;&#21830;&#21697;.xlsx%5d&#22320;&#20135;&#26045;&#24037;%20&#22270;&#34920;%202" TargetMode="External"/><Relationship Id="rId11" Type="http://schemas.openxmlformats.org/officeDocument/2006/relationships/image" Target="../media/image37.emf"/><Relationship Id="rId5" Type="http://schemas.openxmlformats.org/officeDocument/2006/relationships/image" Target="../media/image34.emf"/><Relationship Id="rId10" Type="http://schemas.openxmlformats.org/officeDocument/2006/relationships/oleObject" Target="file:///E:\&#24179;&#23433;&#26399;&#36135;\&#21270;&#24037;\&#22823;&#23447;&#25253;&#21578;\&#22823;&#23447;&#21830;&#21697;&#21608;&#25253;&#8212;&#8212;&#23439;&#35266;&#32463;&#27982;&#21644;&#21830;&#21697;.xlsx!&#22320;&#20135;&#38144;&#21806;&#21644;&#25237;&#36164;!%5b&#22823;&#23447;&#21830;&#21697;&#21608;&#25253;&#8212;&#8212;&#23439;&#35266;&#32463;&#27982;&#21644;&#21830;&#21697;.xlsx%5d&#22320;&#20135;&#38144;&#21806;&#21644;&#25237;&#36164;%20&#22270;&#34920;%201" TargetMode="External"/><Relationship Id="rId4" Type="http://schemas.openxmlformats.org/officeDocument/2006/relationships/oleObject" Target="file:///E:\&#24179;&#23433;&#26399;&#36135;\&#21270;&#24037;\&#22823;&#23447;&#25253;&#21578;\&#22823;&#23447;&#21830;&#21697;&#21608;&#25253;&#8212;&#8212;&#23439;&#35266;&#32463;&#27982;&#21644;&#21830;&#21697;.xlsx!&#25151;&#22320;&#20135;&#38144;&#21806;&#21644;M1!%5b&#22823;&#23447;&#21830;&#21697;&#21608;&#25253;&#8212;&#8212;&#23439;&#35266;&#32463;&#27982;&#21644;&#21830;&#21697;.xlsx%5d&#25151;&#22320;&#20135;&#38144;&#21806;&#21644;M1%20&#22270;&#34920;%201" TargetMode="External"/><Relationship Id="rId9" Type="http://schemas.openxmlformats.org/officeDocument/2006/relationships/image" Target="../media/image36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file:///E:\&#24179;&#23433;&#26399;&#36135;\&#21270;&#24037;\&#22823;&#23447;&#25253;&#21578;\&#22823;&#23447;&#21830;&#21697;&#21608;&#25253;&#8212;&#8212;&#23439;&#35266;&#32463;&#27982;&#21644;&#21830;&#21697;.xlsx!100&#22478;&#24066;&#22303;&#22320;&#20986;&#35753;!%5b&#22823;&#23447;&#21830;&#21697;&#21608;&#25253;&#8212;&#8212;&#23439;&#35266;&#32463;&#27982;&#21644;&#21830;&#21697;.xlsx%5d100&#22478;&#24066;&#22303;&#22320;&#20986;&#35753;%20&#22270;&#34920;%202" TargetMode="External"/><Relationship Id="rId3" Type="http://schemas.openxmlformats.org/officeDocument/2006/relationships/image" Target="../media/image2.jpeg"/><Relationship Id="rId7" Type="http://schemas.openxmlformats.org/officeDocument/2006/relationships/image" Target="../media/image39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oleObject" Target="file:///E:\&#24179;&#23433;&#26399;&#36135;\&#21270;&#24037;\&#22823;&#23447;&#25253;&#21578;\&#22823;&#23447;&#21830;&#21697;&#21608;&#25253;&#8212;&#8212;&#23439;&#35266;&#32463;&#27982;&#21644;&#21830;&#21697;.xlsx!30&#22823;&#22478;&#24066;&#25151;&#22320;&#20135;&#38144;&#21806;&#39640;&#39057;!%5b&#22823;&#23447;&#21830;&#21697;&#21608;&#25253;&#8212;&#8212;&#23439;&#35266;&#32463;&#27982;&#21644;&#21830;&#21697;.xlsx%5d30&#22823;&#22478;&#24066;&#25151;&#22320;&#20135;&#38144;&#21806;&#39640;&#39057;%20&#22270;&#34920;%202" TargetMode="External"/><Relationship Id="rId11" Type="http://schemas.openxmlformats.org/officeDocument/2006/relationships/image" Target="../media/image41.emf"/><Relationship Id="rId5" Type="http://schemas.openxmlformats.org/officeDocument/2006/relationships/image" Target="../media/image38.emf"/><Relationship Id="rId10" Type="http://schemas.openxmlformats.org/officeDocument/2006/relationships/oleObject" Target="file:///E:\&#24179;&#23433;&#26399;&#36135;\&#21270;&#24037;\&#22823;&#23447;&#25253;&#21578;\&#22823;&#23447;&#21830;&#21697;&#21608;&#25253;&#8212;&#8212;&#23439;&#35266;&#32463;&#27982;&#21644;&#21830;&#21697;.xlsx!&#22320;&#26041;&#19987;&#39033;&#20538;!%5b&#22823;&#23447;&#21830;&#21697;&#21608;&#25253;&#8212;&#8212;&#23439;&#35266;&#32463;&#27982;&#21644;&#21830;&#21697;.xlsx%5d&#22320;&#26041;&#19987;&#39033;&#20538;%20&#22270;&#34920;%202" TargetMode="External"/><Relationship Id="rId4" Type="http://schemas.openxmlformats.org/officeDocument/2006/relationships/oleObject" Target="file:///E:\&#24179;&#23433;&#26399;&#36135;\&#21270;&#24037;\&#22823;&#23447;&#25253;&#21578;\&#22823;&#23447;&#21830;&#21697;&#21608;&#25253;&#8212;&#8212;&#23439;&#35266;&#32463;&#27982;&#21644;&#21830;&#21697;.xlsx!&#27700;&#27877;&#24320;&#24037;&#29575;!%5b&#22823;&#23447;&#21830;&#21697;&#21608;&#25253;&#8212;&#8212;&#23439;&#35266;&#32463;&#27982;&#21644;&#21830;&#21697;.xlsx%5d&#27700;&#27877;&#24320;&#24037;&#29575;%20&#22270;&#34920;%205" TargetMode="External"/><Relationship Id="rId9" Type="http://schemas.openxmlformats.org/officeDocument/2006/relationships/image" Target="../media/image4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file:///D:\&#22823;&#23447;&#21830;&#21697;&#25968;&#25454;\weekly_figure\&#27963;&#36291;&#21830;&#21697;&#36300;&#24133;&#25490;&#24207;-1&#21608;.png" TargetMode="External"/><Relationship Id="rId2" Type="http://schemas.openxmlformats.org/officeDocument/2006/relationships/image" Target="file:///D:\&#22823;&#23447;&#21830;&#21697;&#25968;&#25454;\weekly_figure\&#27963;&#36291;&#21830;&#21697;&#28072;&#24133;&#25490;&#24207;-1&#21608;.png" TargetMode="Externa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file:///E:\&#24179;&#23433;&#26399;&#36135;\&#21270;&#24037;\&#22823;&#23447;&#25253;&#21578;\&#22823;&#23447;&#21830;&#21697;&#21608;&#25253;&#8212;&#8212;&#23439;&#35266;&#32463;&#27982;&#21644;&#21830;&#21697;.xlsx!&#24037;&#19994;&#29983;&#20135;!%5b&#22823;&#23447;&#21830;&#21697;&#21608;&#25253;&#8212;&#8212;&#23439;&#35266;&#32463;&#27982;&#21644;&#21830;&#21697;.xlsx%5d&#24037;&#19994;&#29983;&#20135;%20&#22270;&#34920;%202" TargetMode="External"/><Relationship Id="rId3" Type="http://schemas.openxmlformats.org/officeDocument/2006/relationships/image" Target="../media/image2.jpeg"/><Relationship Id="rId7" Type="http://schemas.openxmlformats.org/officeDocument/2006/relationships/image" Target="../media/image43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6" Type="http://schemas.openxmlformats.org/officeDocument/2006/relationships/oleObject" Target="file:///E:\&#24179;&#23433;&#26399;&#36135;\&#21270;&#24037;\&#22823;&#23447;&#25253;&#21578;\&#22823;&#23447;&#21830;&#21697;&#21608;&#25253;&#8212;&#8212;&#23439;&#35266;&#32463;&#27982;&#21644;&#21830;&#21697;.xlsx!&#24037;&#19994;&#29983;&#20135;!%5b&#22823;&#23447;&#21830;&#21697;&#21608;&#25253;&#8212;&#8212;&#23439;&#35266;&#32463;&#27982;&#21644;&#21830;&#21697;.xlsx%5d&#24037;&#19994;&#29983;&#20135;%20&#22270;&#34920;%201" TargetMode="External"/><Relationship Id="rId5" Type="http://schemas.openxmlformats.org/officeDocument/2006/relationships/image" Target="../media/image42.emf"/><Relationship Id="rId4" Type="http://schemas.openxmlformats.org/officeDocument/2006/relationships/oleObject" Target="file:///E:\&#24179;&#23433;&#26399;&#36135;\&#21270;&#24037;\&#22823;&#23447;&#25253;&#21578;\&#22823;&#23447;&#21830;&#21697;&#21608;&#25253;&#8212;&#8212;&#23439;&#35266;&#32463;&#27982;&#21644;&#21830;&#21697;.xlsx!&#20132;&#27969;&#30005;&#21160;&#26426;&#21644;&#36827;&#20986;&#21475;!%5b&#22823;&#23447;&#21830;&#21697;&#21608;&#25253;&#8212;&#8212;&#23439;&#35266;&#32463;&#27982;&#21644;&#21830;&#21697;.xlsx%5d&#20132;&#27969;&#30005;&#21160;&#26426;&#21644;&#36827;&#20986;&#21475;%20&#22270;&#34920;%201" TargetMode="External"/><Relationship Id="rId9" Type="http://schemas.openxmlformats.org/officeDocument/2006/relationships/image" Target="../media/image44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file:///E:\&#24179;&#23433;&#26399;&#36135;\&#21270;&#24037;\&#22823;&#23447;&#25253;&#21578;\&#22823;&#23447;&#21830;&#21697;&#21608;&#25253;&#8212;&#8212;&#23439;&#35266;&#32463;&#27982;&#21644;&#21830;&#21697;.xlsx!&#32791;&#29028;&#37327;&#65288;&#39640;&#39057;&#65289;!%5b&#22823;&#23447;&#21830;&#21697;&#21608;&#25253;&#8212;&#8212;&#23439;&#35266;&#32463;&#27982;&#21644;&#21830;&#21697;.xlsx%5d&#32791;&#29028;&#37327;&#65288;&#39640;&#39057;&#65289;%20&#22270;&#34920;%201" TargetMode="External"/><Relationship Id="rId3" Type="http://schemas.openxmlformats.org/officeDocument/2006/relationships/image" Target="../media/image2.jpeg"/><Relationship Id="rId7" Type="http://schemas.openxmlformats.org/officeDocument/2006/relationships/image" Target="../media/image46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oleObject" Target="file:///E:\&#24179;&#23433;&#26399;&#36135;\&#21270;&#24037;\&#22823;&#23447;&#25253;&#21578;\&#22823;&#23447;&#21830;&#21697;&#21608;&#25253;&#8212;&#8212;&#23439;&#35266;&#32463;&#27982;&#21644;&#21830;&#21697;.xlsx!&#28068;&#32438;&#38271;&#19997;!%5b&#22823;&#23447;&#21830;&#21697;&#21608;&#25253;&#8212;&#8212;&#23439;&#35266;&#32463;&#27982;&#21644;&#21830;&#21697;.xlsx%5d&#28068;&#32438;&#38271;&#19997;%20&#22270;&#34920;%201" TargetMode="External"/><Relationship Id="rId11" Type="http://schemas.openxmlformats.org/officeDocument/2006/relationships/image" Target="../media/image48.emf"/><Relationship Id="rId5" Type="http://schemas.openxmlformats.org/officeDocument/2006/relationships/image" Target="../media/image45.emf"/><Relationship Id="rId10" Type="http://schemas.openxmlformats.org/officeDocument/2006/relationships/oleObject" Target="file:///E:\&#24179;&#23433;&#26399;&#36135;\&#21270;&#24037;\&#22823;&#23447;&#25253;&#21578;\&#22823;&#23447;&#21830;&#21697;&#21608;&#25253;&#8212;&#8212;&#23439;&#35266;&#32463;&#27982;&#21644;&#21830;&#21697;.xlsx!&#20056;&#29992;&#36710;&#38144;&#21806;!%5b&#22823;&#23447;&#21830;&#21697;&#21608;&#25253;&#8212;&#8212;&#23439;&#35266;&#32463;&#27982;&#21644;&#21830;&#21697;.xlsx%5d&#20056;&#29992;&#36710;&#38144;&#21806;%20&#22270;&#34920;%201" TargetMode="External"/><Relationship Id="rId4" Type="http://schemas.openxmlformats.org/officeDocument/2006/relationships/oleObject" Target="file:///E:\&#24179;&#23433;&#26399;&#36135;\&#21270;&#24037;\&#22823;&#23447;&#25253;&#21578;\&#22823;&#23447;&#21830;&#21697;&#21608;&#25253;&#8212;&#8212;&#23439;&#35266;&#32463;&#27982;&#21644;&#21830;&#21697;.xlsx!&#20840;&#38050;&#32974;!%5b&#22823;&#23447;&#21830;&#21697;&#21608;&#25253;&#8212;&#8212;&#23439;&#35266;&#32463;&#27982;&#21644;&#21830;&#21697;.xlsx%5d&#20840;&#38050;&#32974;%20&#22270;&#34920;%202" TargetMode="External"/><Relationship Id="rId9" Type="http://schemas.openxmlformats.org/officeDocument/2006/relationships/image" Target="../media/image47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file:///E:\&#24179;&#23433;&#26399;&#36135;\&#21270;&#24037;\&#22823;&#23447;&#25253;&#21578;\&#22823;&#23447;&#21830;&#21697;&#21608;&#25253;&#8212;&#8212;&#23439;&#35266;&#32463;&#27982;&#21644;&#21830;&#21697;.xlsx!CRB&#21644;&#32784;&#29992;&#21697;!%5b&#22823;&#23447;&#21830;&#21697;&#21608;&#25253;&#8212;&#8212;&#23439;&#35266;&#32463;&#27982;&#21644;&#21830;&#21697;.xlsx%5dCRB&#21644;&#32784;&#29992;&#21697;%20&#22270;&#34920;%202" TargetMode="External"/><Relationship Id="rId3" Type="http://schemas.openxmlformats.org/officeDocument/2006/relationships/image" Target="../media/image2.jpeg"/><Relationship Id="rId7" Type="http://schemas.openxmlformats.org/officeDocument/2006/relationships/image" Target="../media/image50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6" Type="http://schemas.openxmlformats.org/officeDocument/2006/relationships/oleObject" Target="file:///E:\&#24179;&#23433;&#26399;&#36135;\&#21270;&#24037;\&#22823;&#23447;&#25253;&#21578;\&#22823;&#23447;&#21830;&#21697;&#21608;&#25253;&#8212;&#8212;&#23439;&#35266;&#32463;&#27982;&#21644;&#21830;&#21697;.xlsx!CRB&#21644;&#25705;&#26681;&#22823;&#36890;PMI!%5b&#22823;&#23447;&#21830;&#21697;&#21608;&#25253;&#8212;&#8212;&#23439;&#35266;&#32463;&#27982;&#21644;&#21830;&#21697;.xlsx%5dCRB&#21644;&#25705;&#26681;&#22823;&#36890;PMI%20&#22270;&#34920;%201" TargetMode="External"/><Relationship Id="rId11" Type="http://schemas.openxmlformats.org/officeDocument/2006/relationships/image" Target="../media/image52.emf"/><Relationship Id="rId5" Type="http://schemas.openxmlformats.org/officeDocument/2006/relationships/image" Target="../media/image49.emf"/><Relationship Id="rId10" Type="http://schemas.openxmlformats.org/officeDocument/2006/relationships/oleObject" Target="file:///E:\&#24179;&#23433;&#26399;&#36135;\&#21270;&#24037;\&#22823;&#23447;&#25253;&#21578;\&#22823;&#23447;&#21830;&#21697;&#21608;&#25253;&#8212;&#8212;&#23439;&#35266;&#32463;&#27982;&#21644;&#21830;&#21697;.xlsx!&#38108;&#21644;&#32654;&#20538;&#36890;&#32960;&#39044;&#26399;!%5b&#22823;&#23447;&#21830;&#21697;&#21608;&#25253;&#8212;&#8212;&#23439;&#35266;&#32463;&#27982;&#21644;&#21830;&#21697;.xlsx%5d&#38108;&#21644;&#32654;&#20538;&#36890;&#32960;&#39044;&#26399;%20&#22270;&#34920;%201" TargetMode="External"/><Relationship Id="rId4" Type="http://schemas.openxmlformats.org/officeDocument/2006/relationships/oleObject" Target="file:///E:\&#24179;&#23433;&#26399;&#36135;\&#21270;&#24037;\&#22823;&#23447;&#25253;&#21578;\&#22823;&#23447;&#21830;&#21697;&#21608;&#25253;&#8212;&#8212;&#23439;&#35266;&#32463;&#27982;&#21644;&#21830;&#21697;.xlsx!&#38108;&#37329;&#27604;&#65288;&#39640;&#39057;&#65289;!%5b&#22823;&#23447;&#21830;&#21697;&#21608;&#25253;&#8212;&#8212;&#23439;&#35266;&#32463;&#27982;&#21644;&#21830;&#21697;.xlsx%5d&#38108;&#37329;&#27604;&#65288;&#39640;&#39057;&#65289;%20&#22270;&#34920;%201" TargetMode="External"/><Relationship Id="rId9" Type="http://schemas.openxmlformats.org/officeDocument/2006/relationships/image" Target="../media/image51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hyperlink" Target="mailto:RENXUE072@pingan.com.cn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file:///D:\&#22823;&#23447;&#21830;&#21697;&#25968;&#25454;\weekly_figure\&#27963;&#36291;&#21830;&#21697;&#28072;&#24133;&#25490;&#24207;-3&#20010;&#26376;.png" TargetMode="External"/><Relationship Id="rId2" Type="http://schemas.openxmlformats.org/officeDocument/2006/relationships/image" Target="file:///D:\&#22823;&#23447;&#21830;&#21697;&#25968;&#25454;\weekly_figure\&#27963;&#36291;&#21830;&#21697;&#36300;&#24133;&#25490;&#24207;-3&#20010;&#26376;.png" TargetMode="Externa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file:///D:\&#22823;&#23447;&#21830;&#21697;&#25968;&#25454;\weekly_figure\&#27963;&#36291;&#21830;&#21697;&#36300;&#24133;&#25490;&#24207;-1&#24180;.pn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file:///D:\&#22823;&#23447;&#21830;&#21697;&#25968;&#25454;\weekly_figure\&#27963;&#36291;&#21830;&#21697;&#36300;&#24133;&#25490;&#24207;-5&#24180;.png" TargetMode="External"/><Relationship Id="rId2" Type="http://schemas.openxmlformats.org/officeDocument/2006/relationships/image" Target="file:///D:\&#22823;&#23447;&#21830;&#21697;&#25968;&#25454;\weekly_figure\&#27963;&#36291;&#21830;&#21697;&#28072;&#24133;&#25490;&#24207;-5&#24180;.png" TargetMode="Externa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file:///D:\&#22823;&#23447;&#21830;&#21697;&#25968;&#25454;\weekly_figure\&#27963;&#36291;&#21697;&#31181;&#27874;&#21160;&#29575;&#36208;&#21183;-1&#24180;.png" TargetMode="External"/><Relationship Id="rId2" Type="http://schemas.openxmlformats.org/officeDocument/2006/relationships/image" Target="file:///D:\&#22823;&#23447;&#21830;&#21697;&#25968;&#25454;\weekly_figure\&#27963;&#36291;&#21697;&#31181;&#27874;&#21160;&#29575;&#36208;&#21183;-3&#20010;&#26376;.png" TargetMode="Externa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D:\&#22823;&#23447;&#21830;&#21697;&#25968;&#25454;\weekly_figure\&#21407;&#27833;&#19982;&#21160;&#21147;&#29028;&#27604;&#20215;.png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file:///D:\&#22823;&#23447;&#21830;&#21697;&#25968;&#25454;\weekly_figure\wti&#21407;&#27833;&#19982;comex&#40644;&#37329;&#27604;&#20215;.png" TargetMode="External"/><Relationship Id="rId5" Type="http://schemas.openxmlformats.org/officeDocument/2006/relationships/image" Target="file:///D:\&#22823;&#23447;&#21830;&#21697;&#25968;&#25454;\weekly_figure\LME&#38108;&#19982;comex&#40644;&#37329;&#27604;&#20215;.png" TargetMode="External"/><Relationship Id="rId4" Type="http://schemas.openxmlformats.org/officeDocument/2006/relationships/image" Target="file:///D:\&#22823;&#23447;&#21830;&#21697;&#25968;&#25454;\weekly_figure\comex&#40644;&#37329;&#19982;&#30333;&#38134;&#27604;&#20215;.pn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D:\&#22823;&#23447;&#21830;&#21697;&#25968;&#25454;\weekly_figure\&#38081;&#30719;&#19982;&#34746;&#32441;&#27604;&#20215;.png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file:///D:\&#22823;&#23447;&#21830;&#21697;&#25968;&#25454;\weekly_figure\&#35910;&#27833;&#19982;&#35910;&#31893;&#27604;&#20215;.png" TargetMode="External"/><Relationship Id="rId5" Type="http://schemas.openxmlformats.org/officeDocument/2006/relationships/image" Target="file:///D:\&#22823;&#23447;&#21830;&#21697;&#25968;&#25454;\weekly_figure\&#32431;&#30897;&#19982;&#29627;&#29827;&#27604;&#20215;.png" TargetMode="External"/><Relationship Id="rId4" Type="http://schemas.openxmlformats.org/officeDocument/2006/relationships/image" Target="file:///D:\&#22823;&#23447;&#21830;&#21697;&#25968;&#25454;\weekly_figure\&#38081;&#30719;&#19982;&#35910;&#31893;&#27604;&#20215;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3644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4485"/>
            <a:ext cx="12192000" cy="6858000"/>
          </a:xfrm>
          <a:prstGeom prst="rect">
            <a:avLst/>
          </a:prstGeom>
          <a:solidFill>
            <a:srgbClr val="00000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22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51" y="233485"/>
            <a:ext cx="1951807" cy="324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015" y="215485"/>
            <a:ext cx="1827168" cy="180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806" y="6313243"/>
            <a:ext cx="1098388" cy="21600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358951" y="2875002"/>
            <a:ext cx="6526043" cy="9871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400" b="1" dirty="0">
                <a:solidFill>
                  <a:srgbClr val="C645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30204" pitchFamily="34" charset="0"/>
                <a:ea typeface="微软雅黑" panose="020B0503020204020204" pitchFamily="34" charset="-122"/>
              </a:rPr>
              <a:t>大宗商品</a:t>
            </a:r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30204" pitchFamily="34" charset="0"/>
                <a:ea typeface="微软雅黑" panose="020B0503020204020204" pitchFamily="34" charset="-122"/>
              </a:rPr>
              <a:t>周度报告</a:t>
            </a:r>
            <a:endParaRPr lang="en-US" altLang="zh-CN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1456669" y="4023036"/>
            <a:ext cx="720000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271695" y="2022482"/>
            <a:ext cx="4909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>
                <a:solidFill>
                  <a:srgbClr val="C6450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平安期货</a:t>
            </a:r>
            <a:endParaRPr lang="zh-CN" altLang="en-US" sz="6000" b="1" dirty="0">
              <a:solidFill>
                <a:srgbClr val="C6450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456669" y="4190878"/>
            <a:ext cx="7401165" cy="165173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ts val="2500"/>
              </a:lnSpc>
              <a:spcBef>
                <a:spcPts val="0"/>
              </a:spcBef>
            </a:pPr>
            <a:r>
              <a:rPr lang="zh-CN" altLang="en-US" sz="1200" b="0" i="0" u="none" strike="noStrike" baseline="0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平安期货研究所 王思然 </a:t>
            </a:r>
            <a:r>
              <a:rPr lang="en-US" altLang="zh-CN" sz="1200" b="0" i="0" u="none" strike="noStrike" baseline="0" dirty="0">
                <a:solidFill>
                  <a:srgbClr val="D9D9D9"/>
                </a:solidFill>
                <a:latin typeface="Nirmala UI" panose="020B0502040204020203" pitchFamily="34" charset="0"/>
                <a:ea typeface="微软雅黑" panose="020B0503020204020204" pitchFamily="34" charset="-122"/>
              </a:rPr>
              <a:t>|  </a:t>
            </a:r>
            <a:r>
              <a:rPr lang="zh-CN" altLang="en-US" sz="1200" b="0" i="0" u="none" strike="noStrike" baseline="0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从业资格号：</a:t>
            </a:r>
            <a:r>
              <a:rPr lang="en-US" altLang="zh-CN" sz="1200" b="0" i="0" u="none" strike="noStrike" baseline="0" dirty="0">
                <a:solidFill>
                  <a:srgbClr val="D9D9D9"/>
                </a:solidFill>
                <a:latin typeface="Nirmala UI" panose="020B0502040204020203" pitchFamily="34" charset="0"/>
                <a:ea typeface="微软雅黑" panose="020B0503020204020204" pitchFamily="34" charset="-122"/>
              </a:rPr>
              <a:t>F3084153    </a:t>
            </a:r>
            <a:r>
              <a:rPr lang="zh-CN" altLang="en-US" sz="1200" b="0" i="0" u="none" strike="noStrike" baseline="0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投资咨询号：</a:t>
            </a:r>
            <a:r>
              <a:rPr lang="en-US" altLang="zh-CN" sz="1200" b="0" i="0" u="none" strike="noStrike" baseline="0" dirty="0">
                <a:solidFill>
                  <a:srgbClr val="D9D9D9"/>
                </a:solidFill>
                <a:latin typeface="Nirmala UI" panose="020B0502040204020203" pitchFamily="34" charset="0"/>
                <a:ea typeface="微软雅黑" panose="020B0503020204020204" pitchFamily="34" charset="-122"/>
              </a:rPr>
              <a:t>Z0016332</a:t>
            </a:r>
            <a:endParaRPr lang="en-US" altLang="zh-CN" sz="1200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500"/>
              </a:lnSpc>
              <a:spcBef>
                <a:spcPts val="0"/>
              </a:spcBef>
            </a:pPr>
            <a:r>
              <a:rPr lang="zh-CN" altLang="en-US" sz="1200" b="0" i="0" u="none" strike="noStrike" baseline="0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平安期货研究所 李晨阳 </a:t>
            </a:r>
            <a:r>
              <a:rPr lang="en-US" altLang="zh-CN" sz="1200" b="0" i="0" u="none" strike="noStrike" baseline="0" dirty="0">
                <a:solidFill>
                  <a:srgbClr val="D9D9D9"/>
                </a:solidFill>
                <a:latin typeface="Nirmala UI" panose="020B0502040204020203" pitchFamily="34" charset="0"/>
                <a:ea typeface="微软雅黑" panose="020B0503020204020204" pitchFamily="34" charset="-122"/>
              </a:rPr>
              <a:t>|  </a:t>
            </a:r>
            <a:r>
              <a:rPr lang="zh-CN" altLang="en-US" sz="1200" b="0" i="0" u="none" strike="noStrike" baseline="0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从业资格号：</a:t>
            </a:r>
            <a:r>
              <a:rPr lang="en-US" altLang="zh-CN" sz="1200" b="0" i="0" u="none" strike="noStrike" baseline="0" dirty="0">
                <a:solidFill>
                  <a:srgbClr val="D9D9D9"/>
                </a:solidFill>
                <a:latin typeface="Nirmala UI" panose="020B0502040204020203" pitchFamily="34" charset="0"/>
                <a:ea typeface="微软雅黑" panose="020B0503020204020204" pitchFamily="34" charset="-122"/>
              </a:rPr>
              <a:t>F3084153    </a:t>
            </a:r>
            <a:r>
              <a:rPr lang="zh-CN" altLang="en-US" sz="1200" b="0" i="0" u="none" strike="noStrike" baseline="0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投资咨询号：</a:t>
            </a:r>
            <a:r>
              <a:rPr lang="en-US" altLang="zh-CN" sz="1200" b="0" i="0" u="none" strike="noStrike" baseline="0" dirty="0">
                <a:solidFill>
                  <a:srgbClr val="D9D9D9"/>
                </a:solidFill>
                <a:latin typeface="Nirmala UI" panose="020B0502040204020203" pitchFamily="34" charset="0"/>
                <a:ea typeface="微软雅黑" panose="020B0503020204020204" pitchFamily="34" charset="-122"/>
              </a:rPr>
              <a:t>Z0016332</a:t>
            </a:r>
            <a:endParaRPr lang="en-US" altLang="zh-CN" sz="1200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500"/>
              </a:lnSpc>
              <a:spcBef>
                <a:spcPts val="0"/>
              </a:spcBef>
            </a:pPr>
            <a:r>
              <a:rPr lang="zh-CN" altLang="en-US" sz="1200" b="0" i="0" u="none" strike="noStrike" baseline="0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平安期货研究所 万志灏 </a:t>
            </a:r>
            <a:r>
              <a:rPr lang="en-US" altLang="zh-CN" sz="1200" b="0" i="0" u="none" strike="noStrike" baseline="0" dirty="0">
                <a:solidFill>
                  <a:srgbClr val="D9D9D9"/>
                </a:solidFill>
                <a:latin typeface="Nirmala UI" panose="020B0502040204020203" pitchFamily="34" charset="0"/>
                <a:ea typeface="微软雅黑" panose="020B0503020204020204" pitchFamily="34" charset="-122"/>
              </a:rPr>
              <a:t>|  </a:t>
            </a:r>
            <a:r>
              <a:rPr lang="zh-CN" altLang="en-US" sz="1200" b="0" i="0" u="none" strike="noStrike" baseline="0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从业资格号：</a:t>
            </a:r>
            <a:r>
              <a:rPr lang="en-US" altLang="zh-CN" sz="1200" b="0" i="0" u="none" strike="noStrike" baseline="0" dirty="0">
                <a:solidFill>
                  <a:srgbClr val="D9D9D9"/>
                </a:solidFill>
                <a:latin typeface="Nirmala UI" panose="020B0502040204020203" pitchFamily="34" charset="0"/>
                <a:ea typeface="微软雅黑" panose="020B0503020204020204" pitchFamily="34" charset="-122"/>
              </a:rPr>
              <a:t>F3084153</a:t>
            </a:r>
            <a:endParaRPr lang="en-US" altLang="zh-CN" sz="1200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500"/>
              </a:lnSpc>
              <a:spcBef>
                <a:spcPts val="0"/>
              </a:spcBef>
            </a:pPr>
            <a:r>
              <a:rPr lang="zh-CN" altLang="en-US" sz="1200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平安期货研究所  任  雪 </a:t>
            </a:r>
            <a:r>
              <a:rPr lang="en-US" altLang="zh-CN" sz="1200" b="0" i="0" u="none" strike="noStrike" baseline="0" dirty="0">
                <a:solidFill>
                  <a:srgbClr val="D9D9D9"/>
                </a:solidFill>
                <a:latin typeface="Nirmala UI" panose="020B0502040204020203" pitchFamily="34" charset="0"/>
                <a:ea typeface="微软雅黑" panose="020B0503020204020204" pitchFamily="34" charset="-122"/>
              </a:rPr>
              <a:t>|  </a:t>
            </a:r>
            <a:r>
              <a:rPr lang="zh-CN" altLang="en-US" sz="1200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从业资格号：</a:t>
            </a:r>
            <a:r>
              <a:rPr lang="en-US" altLang="zh-CN" sz="1200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F3084623</a:t>
            </a:r>
          </a:p>
          <a:p>
            <a:endParaRPr lang="en-US" altLang="zh-CN" dirty="0">
              <a:solidFill>
                <a:srgbClr val="D9D9D9"/>
              </a:solidFill>
              <a:latin typeface="Nirmala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096000" y="3439129"/>
            <a:ext cx="2143298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sz="1600" spc="3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2021</a:t>
            </a:r>
            <a:r>
              <a:rPr lang="zh-CN" altLang="en-US" sz="1600" spc="3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</a:t>
            </a:r>
            <a:r>
              <a:rPr lang="en-US" altLang="zh-CN" sz="1600" spc="3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9</a:t>
            </a:r>
            <a:r>
              <a:rPr lang="zh-CN" altLang="en-US" sz="1600" spc="3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月</a:t>
            </a:r>
            <a:r>
              <a:rPr lang="en-US" altLang="zh-CN" sz="1600" spc="3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26</a:t>
            </a:r>
            <a:r>
              <a:rPr lang="zh-CN" altLang="en-US" sz="1600" spc="3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日</a:t>
            </a:r>
            <a:endParaRPr lang="zh-CN" altLang="en-US" sz="1400" spc="3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1907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1">
            <a:extLst>
              <a:ext uri="{FF2B5EF4-FFF2-40B4-BE49-F238E27FC236}">
                <a16:creationId xmlns:a16="http://schemas.microsoft.com/office/drawing/2014/main" id="{535CA821-70F1-4B23-869B-F7A6719C1742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50913" cy="1020763"/>
            <a:chOff x="0" y="295275"/>
            <a:chExt cx="7162800" cy="5357813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4C07F76B-66AF-427A-8D43-07AC2AAE4D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2423161"/>
              <a:ext cx="7162799" cy="1955164"/>
            </a:xfrm>
            <a:custGeom>
              <a:avLst/>
              <a:gdLst>
                <a:gd name="T0" fmla="*/ 0 w 4151"/>
                <a:gd name="T1" fmla="*/ 1361 h 1361"/>
                <a:gd name="T2" fmla="*/ 4151 w 4151"/>
                <a:gd name="T3" fmla="*/ 1361 h 1361"/>
                <a:gd name="T4" fmla="*/ 4151 w 4151"/>
                <a:gd name="T5" fmla="*/ 294 h 1361"/>
                <a:gd name="T6" fmla="*/ 1945 w 4151"/>
                <a:gd name="T7" fmla="*/ 0 h 1361"/>
                <a:gd name="T8" fmla="*/ 0 w 4151"/>
                <a:gd name="T9" fmla="*/ 1361 h 13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51"/>
                <a:gd name="T16" fmla="*/ 0 h 1361"/>
                <a:gd name="T17" fmla="*/ 4151 w 4151"/>
                <a:gd name="T18" fmla="*/ 1361 h 13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51" h="1361">
                  <a:moveTo>
                    <a:pt x="0" y="1361"/>
                  </a:moveTo>
                  <a:lnTo>
                    <a:pt x="4151" y="1361"/>
                  </a:lnTo>
                  <a:lnTo>
                    <a:pt x="4151" y="294"/>
                  </a:lnTo>
                  <a:lnTo>
                    <a:pt x="1945" y="0"/>
                  </a:lnTo>
                  <a:lnTo>
                    <a:pt x="0" y="1361"/>
                  </a:lnTo>
                  <a:close/>
                </a:path>
              </a:pathLst>
            </a:cu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55" t="-21463" r="255" b="-40976"/>
              </a:stretch>
            </a:blip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B4E11C38-A868-4F58-ADD5-5B07DCE44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95275"/>
              <a:ext cx="3355977" cy="4084638"/>
            </a:xfrm>
            <a:custGeom>
              <a:avLst/>
              <a:gdLst>
                <a:gd name="T0" fmla="*/ 2147483646 w 1945"/>
                <a:gd name="T1" fmla="*/ 2147483646 h 2843"/>
                <a:gd name="T2" fmla="*/ 0 w 1945"/>
                <a:gd name="T3" fmla="*/ 0 h 2843"/>
                <a:gd name="T4" fmla="*/ 0 w 1945"/>
                <a:gd name="T5" fmla="*/ 2147483646 h 2843"/>
                <a:gd name="T6" fmla="*/ 2147483646 w 1945"/>
                <a:gd name="T7" fmla="*/ 2147483646 h 28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45"/>
                <a:gd name="T13" fmla="*/ 0 h 2843"/>
                <a:gd name="T14" fmla="*/ 1945 w 1945"/>
                <a:gd name="T15" fmla="*/ 2843 h 28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45" h="2843">
                  <a:moveTo>
                    <a:pt x="1945" y="1482"/>
                  </a:moveTo>
                  <a:lnTo>
                    <a:pt x="0" y="0"/>
                  </a:lnTo>
                  <a:lnTo>
                    <a:pt x="0" y="2843"/>
                  </a:lnTo>
                  <a:lnTo>
                    <a:pt x="1945" y="1482"/>
                  </a:lnTo>
                  <a:close/>
                </a:path>
              </a:pathLst>
            </a:custGeom>
            <a:solidFill>
              <a:srgbClr val="C64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421515D-021B-4ACC-8D67-8A12981D5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78325"/>
              <a:ext cx="2598738" cy="1274763"/>
            </a:xfrm>
            <a:custGeom>
              <a:avLst/>
              <a:gdLst>
                <a:gd name="T0" fmla="*/ 0 w 1506"/>
                <a:gd name="T1" fmla="*/ 2147483646 h 887"/>
                <a:gd name="T2" fmla="*/ 2147483646 w 1506"/>
                <a:gd name="T3" fmla="*/ 0 h 887"/>
                <a:gd name="T4" fmla="*/ 0 w 1506"/>
                <a:gd name="T5" fmla="*/ 0 h 887"/>
                <a:gd name="T6" fmla="*/ 0 w 1506"/>
                <a:gd name="T7" fmla="*/ 2147483646 h 8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06"/>
                <a:gd name="T13" fmla="*/ 0 h 887"/>
                <a:gd name="T14" fmla="*/ 1506 w 1506"/>
                <a:gd name="T15" fmla="*/ 887 h 8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06" h="887">
                  <a:moveTo>
                    <a:pt x="0" y="887"/>
                  </a:moveTo>
                  <a:lnTo>
                    <a:pt x="1506" y="0"/>
                  </a:lnTo>
                  <a:lnTo>
                    <a:pt x="0" y="0"/>
                  </a:lnTo>
                  <a:lnTo>
                    <a:pt x="0" y="88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7058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BD06D4F-63E7-4C82-ACB0-5BD7E27F4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873" y="4378210"/>
              <a:ext cx="4567927" cy="633272"/>
            </a:xfrm>
            <a:custGeom>
              <a:avLst/>
              <a:gdLst>
                <a:gd name="T0" fmla="*/ 2645 w 2645"/>
                <a:gd name="T1" fmla="*/ 0 h 439"/>
                <a:gd name="T2" fmla="*/ 2108 w 2645"/>
                <a:gd name="T3" fmla="*/ 439 h 439"/>
                <a:gd name="T4" fmla="*/ 0 w 2645"/>
                <a:gd name="T5" fmla="*/ 0 h 439"/>
                <a:gd name="T6" fmla="*/ 2645 w 2645"/>
                <a:gd name="T7" fmla="*/ 0 h 4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5"/>
                <a:gd name="T13" fmla="*/ 0 h 439"/>
                <a:gd name="T14" fmla="*/ 2645 w 2645"/>
                <a:gd name="T15" fmla="*/ 439 h 4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5" h="439">
                  <a:moveTo>
                    <a:pt x="2645" y="0"/>
                  </a:moveTo>
                  <a:lnTo>
                    <a:pt x="2108" y="439"/>
                  </a:lnTo>
                  <a:lnTo>
                    <a:pt x="0" y="0"/>
                  </a:lnTo>
                  <a:lnTo>
                    <a:pt x="264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</p:grpSp>
      <p:sp>
        <p:nvSpPr>
          <p:cNvPr id="15" name="标题 1">
            <a:extLst>
              <a:ext uri="{FF2B5EF4-FFF2-40B4-BE49-F238E27FC236}">
                <a16:creationId xmlns:a16="http://schemas.microsoft.com/office/drawing/2014/main" id="{F2E42E42-26D8-46B8-A827-DAC35A20FC54}"/>
              </a:ext>
            </a:extLst>
          </p:cNvPr>
          <p:cNvSpPr txBox="1">
            <a:spLocks/>
          </p:cNvSpPr>
          <p:nvPr/>
        </p:nvSpPr>
        <p:spPr>
          <a:xfrm>
            <a:off x="1024128" y="426103"/>
            <a:ext cx="10515600" cy="533400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黑体简体" pitchFamily="-112" charset="-122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9pPr>
          </a:lstStyle>
          <a:p>
            <a:pPr eaLnBrk="1" hangingPunct="1"/>
            <a:r>
              <a:rPr lang="zh-CN" altLang="en-US" kern="0" dirty="0">
                <a:solidFill>
                  <a:schemeClr val="tx1"/>
                </a:solidFill>
              </a:rPr>
              <a:t>基差率和价差率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CAC5FB2-F156-448A-A7F8-CAECA089F39D}"/>
              </a:ext>
            </a:extLst>
          </p:cNvPr>
          <p:cNvSpPr txBox="1"/>
          <p:nvPr/>
        </p:nvSpPr>
        <p:spPr>
          <a:xfrm>
            <a:off x="9264353" y="6408580"/>
            <a:ext cx="276993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eaLnBrk="1" hangingPunct="1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、平安期货研究所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47328" y="999099"/>
            <a:ext cx="6304209" cy="53933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5840463" y="975670"/>
            <a:ext cx="6304209" cy="539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84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1">
            <a:extLst>
              <a:ext uri="{FF2B5EF4-FFF2-40B4-BE49-F238E27FC236}">
                <a16:creationId xmlns:a16="http://schemas.microsoft.com/office/drawing/2014/main" id="{535CA821-70F1-4B23-869B-F7A6719C1742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50913" cy="1020763"/>
            <a:chOff x="0" y="295275"/>
            <a:chExt cx="7162800" cy="5357813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4C07F76B-66AF-427A-8D43-07AC2AAE4D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2423161"/>
              <a:ext cx="7162799" cy="1955164"/>
            </a:xfrm>
            <a:custGeom>
              <a:avLst/>
              <a:gdLst>
                <a:gd name="T0" fmla="*/ 0 w 4151"/>
                <a:gd name="T1" fmla="*/ 1361 h 1361"/>
                <a:gd name="T2" fmla="*/ 4151 w 4151"/>
                <a:gd name="T3" fmla="*/ 1361 h 1361"/>
                <a:gd name="T4" fmla="*/ 4151 w 4151"/>
                <a:gd name="T5" fmla="*/ 294 h 1361"/>
                <a:gd name="T6" fmla="*/ 1945 w 4151"/>
                <a:gd name="T7" fmla="*/ 0 h 1361"/>
                <a:gd name="T8" fmla="*/ 0 w 4151"/>
                <a:gd name="T9" fmla="*/ 1361 h 13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51"/>
                <a:gd name="T16" fmla="*/ 0 h 1361"/>
                <a:gd name="T17" fmla="*/ 4151 w 4151"/>
                <a:gd name="T18" fmla="*/ 1361 h 13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51" h="1361">
                  <a:moveTo>
                    <a:pt x="0" y="1361"/>
                  </a:moveTo>
                  <a:lnTo>
                    <a:pt x="4151" y="1361"/>
                  </a:lnTo>
                  <a:lnTo>
                    <a:pt x="4151" y="294"/>
                  </a:lnTo>
                  <a:lnTo>
                    <a:pt x="1945" y="0"/>
                  </a:lnTo>
                  <a:lnTo>
                    <a:pt x="0" y="1361"/>
                  </a:lnTo>
                  <a:close/>
                </a:path>
              </a:pathLst>
            </a:cu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55" t="-21463" r="255" b="-40976"/>
              </a:stretch>
            </a:blip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B4E11C38-A868-4F58-ADD5-5B07DCE44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95275"/>
              <a:ext cx="3355977" cy="4084638"/>
            </a:xfrm>
            <a:custGeom>
              <a:avLst/>
              <a:gdLst>
                <a:gd name="T0" fmla="*/ 2147483646 w 1945"/>
                <a:gd name="T1" fmla="*/ 2147483646 h 2843"/>
                <a:gd name="T2" fmla="*/ 0 w 1945"/>
                <a:gd name="T3" fmla="*/ 0 h 2843"/>
                <a:gd name="T4" fmla="*/ 0 w 1945"/>
                <a:gd name="T5" fmla="*/ 2147483646 h 2843"/>
                <a:gd name="T6" fmla="*/ 2147483646 w 1945"/>
                <a:gd name="T7" fmla="*/ 2147483646 h 28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45"/>
                <a:gd name="T13" fmla="*/ 0 h 2843"/>
                <a:gd name="T14" fmla="*/ 1945 w 1945"/>
                <a:gd name="T15" fmla="*/ 2843 h 28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45" h="2843">
                  <a:moveTo>
                    <a:pt x="1945" y="1482"/>
                  </a:moveTo>
                  <a:lnTo>
                    <a:pt x="0" y="0"/>
                  </a:lnTo>
                  <a:lnTo>
                    <a:pt x="0" y="2843"/>
                  </a:lnTo>
                  <a:lnTo>
                    <a:pt x="1945" y="1482"/>
                  </a:lnTo>
                  <a:close/>
                </a:path>
              </a:pathLst>
            </a:custGeom>
            <a:solidFill>
              <a:srgbClr val="C64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421515D-021B-4ACC-8D67-8A12981D5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78325"/>
              <a:ext cx="2598738" cy="1274763"/>
            </a:xfrm>
            <a:custGeom>
              <a:avLst/>
              <a:gdLst>
                <a:gd name="T0" fmla="*/ 0 w 1506"/>
                <a:gd name="T1" fmla="*/ 2147483646 h 887"/>
                <a:gd name="T2" fmla="*/ 2147483646 w 1506"/>
                <a:gd name="T3" fmla="*/ 0 h 887"/>
                <a:gd name="T4" fmla="*/ 0 w 1506"/>
                <a:gd name="T5" fmla="*/ 0 h 887"/>
                <a:gd name="T6" fmla="*/ 0 w 1506"/>
                <a:gd name="T7" fmla="*/ 2147483646 h 8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06"/>
                <a:gd name="T13" fmla="*/ 0 h 887"/>
                <a:gd name="T14" fmla="*/ 1506 w 1506"/>
                <a:gd name="T15" fmla="*/ 887 h 8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06" h="887">
                  <a:moveTo>
                    <a:pt x="0" y="887"/>
                  </a:moveTo>
                  <a:lnTo>
                    <a:pt x="1506" y="0"/>
                  </a:lnTo>
                  <a:lnTo>
                    <a:pt x="0" y="0"/>
                  </a:lnTo>
                  <a:lnTo>
                    <a:pt x="0" y="88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7058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BD06D4F-63E7-4C82-ACB0-5BD7E27F4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873" y="4378210"/>
              <a:ext cx="4567927" cy="633272"/>
            </a:xfrm>
            <a:custGeom>
              <a:avLst/>
              <a:gdLst>
                <a:gd name="T0" fmla="*/ 2645 w 2645"/>
                <a:gd name="T1" fmla="*/ 0 h 439"/>
                <a:gd name="T2" fmla="*/ 2108 w 2645"/>
                <a:gd name="T3" fmla="*/ 439 h 439"/>
                <a:gd name="T4" fmla="*/ 0 w 2645"/>
                <a:gd name="T5" fmla="*/ 0 h 439"/>
                <a:gd name="T6" fmla="*/ 2645 w 2645"/>
                <a:gd name="T7" fmla="*/ 0 h 4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5"/>
                <a:gd name="T13" fmla="*/ 0 h 439"/>
                <a:gd name="T14" fmla="*/ 2645 w 2645"/>
                <a:gd name="T15" fmla="*/ 439 h 4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5" h="439">
                  <a:moveTo>
                    <a:pt x="2645" y="0"/>
                  </a:moveTo>
                  <a:lnTo>
                    <a:pt x="2108" y="439"/>
                  </a:lnTo>
                  <a:lnTo>
                    <a:pt x="0" y="0"/>
                  </a:lnTo>
                  <a:lnTo>
                    <a:pt x="264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</p:grpSp>
      <p:sp>
        <p:nvSpPr>
          <p:cNvPr id="15" name="标题 1">
            <a:extLst>
              <a:ext uri="{FF2B5EF4-FFF2-40B4-BE49-F238E27FC236}">
                <a16:creationId xmlns:a16="http://schemas.microsoft.com/office/drawing/2014/main" id="{F2E42E42-26D8-46B8-A827-DAC35A20FC54}"/>
              </a:ext>
            </a:extLst>
          </p:cNvPr>
          <p:cNvSpPr txBox="1">
            <a:spLocks/>
          </p:cNvSpPr>
          <p:nvPr/>
        </p:nvSpPr>
        <p:spPr>
          <a:xfrm>
            <a:off x="1024128" y="426103"/>
            <a:ext cx="10515600" cy="533400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黑体简体" pitchFamily="-112" charset="-122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9pPr>
          </a:lstStyle>
          <a:p>
            <a:pPr eaLnBrk="1" hangingPunct="1"/>
            <a:r>
              <a:rPr lang="zh-CN" altLang="en-US" kern="0" dirty="0">
                <a:solidFill>
                  <a:schemeClr val="tx1"/>
                </a:solidFill>
              </a:rPr>
              <a:t>基差率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CAC5FB2-F156-448A-A7F8-CAECA089F39D}"/>
              </a:ext>
            </a:extLst>
          </p:cNvPr>
          <p:cNvSpPr txBox="1"/>
          <p:nvPr/>
        </p:nvSpPr>
        <p:spPr>
          <a:xfrm>
            <a:off x="9264353" y="6309320"/>
            <a:ext cx="276993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eaLnBrk="1" hangingPunct="1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、平安期货研究所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5987628" y="1219200"/>
            <a:ext cx="5220940" cy="494610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967334" y="1219200"/>
            <a:ext cx="5220940" cy="494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29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1">
            <a:extLst>
              <a:ext uri="{FF2B5EF4-FFF2-40B4-BE49-F238E27FC236}">
                <a16:creationId xmlns:a16="http://schemas.microsoft.com/office/drawing/2014/main" id="{535CA821-70F1-4B23-869B-F7A6719C1742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50913" cy="1020763"/>
            <a:chOff x="0" y="295275"/>
            <a:chExt cx="7162800" cy="5357813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4C07F76B-66AF-427A-8D43-07AC2AAE4D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2423161"/>
              <a:ext cx="7162799" cy="1955164"/>
            </a:xfrm>
            <a:custGeom>
              <a:avLst/>
              <a:gdLst>
                <a:gd name="T0" fmla="*/ 0 w 4151"/>
                <a:gd name="T1" fmla="*/ 1361 h 1361"/>
                <a:gd name="T2" fmla="*/ 4151 w 4151"/>
                <a:gd name="T3" fmla="*/ 1361 h 1361"/>
                <a:gd name="T4" fmla="*/ 4151 w 4151"/>
                <a:gd name="T5" fmla="*/ 294 h 1361"/>
                <a:gd name="T6" fmla="*/ 1945 w 4151"/>
                <a:gd name="T7" fmla="*/ 0 h 1361"/>
                <a:gd name="T8" fmla="*/ 0 w 4151"/>
                <a:gd name="T9" fmla="*/ 1361 h 13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51"/>
                <a:gd name="T16" fmla="*/ 0 h 1361"/>
                <a:gd name="T17" fmla="*/ 4151 w 4151"/>
                <a:gd name="T18" fmla="*/ 1361 h 13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51" h="1361">
                  <a:moveTo>
                    <a:pt x="0" y="1361"/>
                  </a:moveTo>
                  <a:lnTo>
                    <a:pt x="4151" y="1361"/>
                  </a:lnTo>
                  <a:lnTo>
                    <a:pt x="4151" y="294"/>
                  </a:lnTo>
                  <a:lnTo>
                    <a:pt x="1945" y="0"/>
                  </a:lnTo>
                  <a:lnTo>
                    <a:pt x="0" y="1361"/>
                  </a:lnTo>
                  <a:close/>
                </a:path>
              </a:pathLst>
            </a:cu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55" t="-21463" r="255" b="-40976"/>
              </a:stretch>
            </a:blip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B4E11C38-A868-4F58-ADD5-5B07DCE44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95275"/>
              <a:ext cx="3355977" cy="4084638"/>
            </a:xfrm>
            <a:custGeom>
              <a:avLst/>
              <a:gdLst>
                <a:gd name="T0" fmla="*/ 2147483646 w 1945"/>
                <a:gd name="T1" fmla="*/ 2147483646 h 2843"/>
                <a:gd name="T2" fmla="*/ 0 w 1945"/>
                <a:gd name="T3" fmla="*/ 0 h 2843"/>
                <a:gd name="T4" fmla="*/ 0 w 1945"/>
                <a:gd name="T5" fmla="*/ 2147483646 h 2843"/>
                <a:gd name="T6" fmla="*/ 2147483646 w 1945"/>
                <a:gd name="T7" fmla="*/ 2147483646 h 28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45"/>
                <a:gd name="T13" fmla="*/ 0 h 2843"/>
                <a:gd name="T14" fmla="*/ 1945 w 1945"/>
                <a:gd name="T15" fmla="*/ 2843 h 28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45" h="2843">
                  <a:moveTo>
                    <a:pt x="1945" y="1482"/>
                  </a:moveTo>
                  <a:lnTo>
                    <a:pt x="0" y="0"/>
                  </a:lnTo>
                  <a:lnTo>
                    <a:pt x="0" y="2843"/>
                  </a:lnTo>
                  <a:lnTo>
                    <a:pt x="1945" y="1482"/>
                  </a:lnTo>
                  <a:close/>
                </a:path>
              </a:pathLst>
            </a:custGeom>
            <a:solidFill>
              <a:srgbClr val="C64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421515D-021B-4ACC-8D67-8A12981D5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78325"/>
              <a:ext cx="2598738" cy="1274763"/>
            </a:xfrm>
            <a:custGeom>
              <a:avLst/>
              <a:gdLst>
                <a:gd name="T0" fmla="*/ 0 w 1506"/>
                <a:gd name="T1" fmla="*/ 2147483646 h 887"/>
                <a:gd name="T2" fmla="*/ 2147483646 w 1506"/>
                <a:gd name="T3" fmla="*/ 0 h 887"/>
                <a:gd name="T4" fmla="*/ 0 w 1506"/>
                <a:gd name="T5" fmla="*/ 0 h 887"/>
                <a:gd name="T6" fmla="*/ 0 w 1506"/>
                <a:gd name="T7" fmla="*/ 2147483646 h 8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06"/>
                <a:gd name="T13" fmla="*/ 0 h 887"/>
                <a:gd name="T14" fmla="*/ 1506 w 1506"/>
                <a:gd name="T15" fmla="*/ 887 h 8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06" h="887">
                  <a:moveTo>
                    <a:pt x="0" y="887"/>
                  </a:moveTo>
                  <a:lnTo>
                    <a:pt x="1506" y="0"/>
                  </a:lnTo>
                  <a:lnTo>
                    <a:pt x="0" y="0"/>
                  </a:lnTo>
                  <a:lnTo>
                    <a:pt x="0" y="88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7058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BD06D4F-63E7-4C82-ACB0-5BD7E27F4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873" y="4378210"/>
              <a:ext cx="4567927" cy="633272"/>
            </a:xfrm>
            <a:custGeom>
              <a:avLst/>
              <a:gdLst>
                <a:gd name="T0" fmla="*/ 2645 w 2645"/>
                <a:gd name="T1" fmla="*/ 0 h 439"/>
                <a:gd name="T2" fmla="*/ 2108 w 2645"/>
                <a:gd name="T3" fmla="*/ 439 h 439"/>
                <a:gd name="T4" fmla="*/ 0 w 2645"/>
                <a:gd name="T5" fmla="*/ 0 h 439"/>
                <a:gd name="T6" fmla="*/ 2645 w 2645"/>
                <a:gd name="T7" fmla="*/ 0 h 4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5"/>
                <a:gd name="T13" fmla="*/ 0 h 439"/>
                <a:gd name="T14" fmla="*/ 2645 w 2645"/>
                <a:gd name="T15" fmla="*/ 439 h 4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5" h="439">
                  <a:moveTo>
                    <a:pt x="2645" y="0"/>
                  </a:moveTo>
                  <a:lnTo>
                    <a:pt x="2108" y="439"/>
                  </a:lnTo>
                  <a:lnTo>
                    <a:pt x="0" y="0"/>
                  </a:lnTo>
                  <a:lnTo>
                    <a:pt x="264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</p:grpSp>
      <p:sp>
        <p:nvSpPr>
          <p:cNvPr id="15" name="标题 1">
            <a:extLst>
              <a:ext uri="{FF2B5EF4-FFF2-40B4-BE49-F238E27FC236}">
                <a16:creationId xmlns:a16="http://schemas.microsoft.com/office/drawing/2014/main" id="{F2E42E42-26D8-46B8-A827-DAC35A20FC54}"/>
              </a:ext>
            </a:extLst>
          </p:cNvPr>
          <p:cNvSpPr txBox="1">
            <a:spLocks/>
          </p:cNvSpPr>
          <p:nvPr/>
        </p:nvSpPr>
        <p:spPr>
          <a:xfrm>
            <a:off x="1024128" y="426103"/>
            <a:ext cx="10515600" cy="533400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黑体简体" pitchFamily="-112" charset="-122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9pPr>
          </a:lstStyle>
          <a:p>
            <a:pPr eaLnBrk="1" hangingPunct="1"/>
            <a:r>
              <a:rPr lang="zh-CN" altLang="en-US" kern="0" dirty="0">
                <a:solidFill>
                  <a:schemeClr val="tx1"/>
                </a:solidFill>
              </a:rPr>
              <a:t>基差率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CAC5FB2-F156-448A-A7F8-CAECA089F39D}"/>
              </a:ext>
            </a:extLst>
          </p:cNvPr>
          <p:cNvSpPr txBox="1"/>
          <p:nvPr/>
        </p:nvSpPr>
        <p:spPr>
          <a:xfrm>
            <a:off x="9264353" y="6309320"/>
            <a:ext cx="276993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eaLnBrk="1" hangingPunct="1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、平安期货研究所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5843612" y="1052736"/>
            <a:ext cx="5220940" cy="496855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972658" y="1052736"/>
            <a:ext cx="5220940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04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1">
            <a:extLst>
              <a:ext uri="{FF2B5EF4-FFF2-40B4-BE49-F238E27FC236}">
                <a16:creationId xmlns:a16="http://schemas.microsoft.com/office/drawing/2014/main" id="{535CA821-70F1-4B23-869B-F7A6719C1742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50913" cy="1020763"/>
            <a:chOff x="0" y="295275"/>
            <a:chExt cx="7162800" cy="5357813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4C07F76B-66AF-427A-8D43-07AC2AAE4D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2423161"/>
              <a:ext cx="7162799" cy="1955164"/>
            </a:xfrm>
            <a:custGeom>
              <a:avLst/>
              <a:gdLst>
                <a:gd name="T0" fmla="*/ 0 w 4151"/>
                <a:gd name="T1" fmla="*/ 1361 h 1361"/>
                <a:gd name="T2" fmla="*/ 4151 w 4151"/>
                <a:gd name="T3" fmla="*/ 1361 h 1361"/>
                <a:gd name="T4" fmla="*/ 4151 w 4151"/>
                <a:gd name="T5" fmla="*/ 294 h 1361"/>
                <a:gd name="T6" fmla="*/ 1945 w 4151"/>
                <a:gd name="T7" fmla="*/ 0 h 1361"/>
                <a:gd name="T8" fmla="*/ 0 w 4151"/>
                <a:gd name="T9" fmla="*/ 1361 h 13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51"/>
                <a:gd name="T16" fmla="*/ 0 h 1361"/>
                <a:gd name="T17" fmla="*/ 4151 w 4151"/>
                <a:gd name="T18" fmla="*/ 1361 h 13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51" h="1361">
                  <a:moveTo>
                    <a:pt x="0" y="1361"/>
                  </a:moveTo>
                  <a:lnTo>
                    <a:pt x="4151" y="1361"/>
                  </a:lnTo>
                  <a:lnTo>
                    <a:pt x="4151" y="294"/>
                  </a:lnTo>
                  <a:lnTo>
                    <a:pt x="1945" y="0"/>
                  </a:lnTo>
                  <a:lnTo>
                    <a:pt x="0" y="1361"/>
                  </a:lnTo>
                  <a:close/>
                </a:path>
              </a:pathLst>
            </a:cu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55" t="-21463" r="255" b="-40976"/>
              </a:stretch>
            </a:blip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B4E11C38-A868-4F58-ADD5-5B07DCE44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95275"/>
              <a:ext cx="3355977" cy="4084638"/>
            </a:xfrm>
            <a:custGeom>
              <a:avLst/>
              <a:gdLst>
                <a:gd name="T0" fmla="*/ 2147483646 w 1945"/>
                <a:gd name="T1" fmla="*/ 2147483646 h 2843"/>
                <a:gd name="T2" fmla="*/ 0 w 1945"/>
                <a:gd name="T3" fmla="*/ 0 h 2843"/>
                <a:gd name="T4" fmla="*/ 0 w 1945"/>
                <a:gd name="T5" fmla="*/ 2147483646 h 2843"/>
                <a:gd name="T6" fmla="*/ 2147483646 w 1945"/>
                <a:gd name="T7" fmla="*/ 2147483646 h 28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45"/>
                <a:gd name="T13" fmla="*/ 0 h 2843"/>
                <a:gd name="T14" fmla="*/ 1945 w 1945"/>
                <a:gd name="T15" fmla="*/ 2843 h 28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45" h="2843">
                  <a:moveTo>
                    <a:pt x="1945" y="1482"/>
                  </a:moveTo>
                  <a:lnTo>
                    <a:pt x="0" y="0"/>
                  </a:lnTo>
                  <a:lnTo>
                    <a:pt x="0" y="2843"/>
                  </a:lnTo>
                  <a:lnTo>
                    <a:pt x="1945" y="1482"/>
                  </a:lnTo>
                  <a:close/>
                </a:path>
              </a:pathLst>
            </a:custGeom>
            <a:solidFill>
              <a:srgbClr val="C64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421515D-021B-4ACC-8D67-8A12981D5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78325"/>
              <a:ext cx="2598738" cy="1274763"/>
            </a:xfrm>
            <a:custGeom>
              <a:avLst/>
              <a:gdLst>
                <a:gd name="T0" fmla="*/ 0 w 1506"/>
                <a:gd name="T1" fmla="*/ 2147483646 h 887"/>
                <a:gd name="T2" fmla="*/ 2147483646 w 1506"/>
                <a:gd name="T3" fmla="*/ 0 h 887"/>
                <a:gd name="T4" fmla="*/ 0 w 1506"/>
                <a:gd name="T5" fmla="*/ 0 h 887"/>
                <a:gd name="T6" fmla="*/ 0 w 1506"/>
                <a:gd name="T7" fmla="*/ 2147483646 h 8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06"/>
                <a:gd name="T13" fmla="*/ 0 h 887"/>
                <a:gd name="T14" fmla="*/ 1506 w 1506"/>
                <a:gd name="T15" fmla="*/ 887 h 8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06" h="887">
                  <a:moveTo>
                    <a:pt x="0" y="887"/>
                  </a:moveTo>
                  <a:lnTo>
                    <a:pt x="1506" y="0"/>
                  </a:lnTo>
                  <a:lnTo>
                    <a:pt x="0" y="0"/>
                  </a:lnTo>
                  <a:lnTo>
                    <a:pt x="0" y="88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7058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BD06D4F-63E7-4C82-ACB0-5BD7E27F4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873" y="4378210"/>
              <a:ext cx="4567927" cy="633272"/>
            </a:xfrm>
            <a:custGeom>
              <a:avLst/>
              <a:gdLst>
                <a:gd name="T0" fmla="*/ 2645 w 2645"/>
                <a:gd name="T1" fmla="*/ 0 h 439"/>
                <a:gd name="T2" fmla="*/ 2108 w 2645"/>
                <a:gd name="T3" fmla="*/ 439 h 439"/>
                <a:gd name="T4" fmla="*/ 0 w 2645"/>
                <a:gd name="T5" fmla="*/ 0 h 439"/>
                <a:gd name="T6" fmla="*/ 2645 w 2645"/>
                <a:gd name="T7" fmla="*/ 0 h 4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5"/>
                <a:gd name="T13" fmla="*/ 0 h 439"/>
                <a:gd name="T14" fmla="*/ 2645 w 2645"/>
                <a:gd name="T15" fmla="*/ 439 h 4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5" h="439">
                  <a:moveTo>
                    <a:pt x="2645" y="0"/>
                  </a:moveTo>
                  <a:lnTo>
                    <a:pt x="2108" y="439"/>
                  </a:lnTo>
                  <a:lnTo>
                    <a:pt x="0" y="0"/>
                  </a:lnTo>
                  <a:lnTo>
                    <a:pt x="264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</p:grpSp>
      <p:sp>
        <p:nvSpPr>
          <p:cNvPr id="15" name="标题 1">
            <a:extLst>
              <a:ext uri="{FF2B5EF4-FFF2-40B4-BE49-F238E27FC236}">
                <a16:creationId xmlns:a16="http://schemas.microsoft.com/office/drawing/2014/main" id="{F2E42E42-26D8-46B8-A827-DAC35A20FC54}"/>
              </a:ext>
            </a:extLst>
          </p:cNvPr>
          <p:cNvSpPr txBox="1">
            <a:spLocks/>
          </p:cNvSpPr>
          <p:nvPr/>
        </p:nvSpPr>
        <p:spPr>
          <a:xfrm>
            <a:off x="1024128" y="426103"/>
            <a:ext cx="10515600" cy="533400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黑体简体" pitchFamily="-112" charset="-122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9pPr>
          </a:lstStyle>
          <a:p>
            <a:pPr eaLnBrk="1" hangingPunct="1"/>
            <a:r>
              <a:rPr lang="zh-CN" altLang="en-US" kern="0" dirty="0">
                <a:solidFill>
                  <a:schemeClr val="tx1"/>
                </a:solidFill>
              </a:rPr>
              <a:t>价差率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CAC5FB2-F156-448A-A7F8-CAECA089F39D}"/>
              </a:ext>
            </a:extLst>
          </p:cNvPr>
          <p:cNvSpPr txBox="1"/>
          <p:nvPr/>
        </p:nvSpPr>
        <p:spPr>
          <a:xfrm>
            <a:off x="9264353" y="6381328"/>
            <a:ext cx="276993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eaLnBrk="1" hangingPunct="1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、平安期货研究所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991" y="1267050"/>
            <a:ext cx="4986585" cy="494191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52" y="1295400"/>
            <a:ext cx="4986585" cy="494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81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1">
            <a:extLst>
              <a:ext uri="{FF2B5EF4-FFF2-40B4-BE49-F238E27FC236}">
                <a16:creationId xmlns:a16="http://schemas.microsoft.com/office/drawing/2014/main" id="{535CA821-70F1-4B23-869B-F7A6719C1742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50913" cy="1020763"/>
            <a:chOff x="0" y="295275"/>
            <a:chExt cx="7162800" cy="5357813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4C07F76B-66AF-427A-8D43-07AC2AAE4D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2423161"/>
              <a:ext cx="7162799" cy="1955164"/>
            </a:xfrm>
            <a:custGeom>
              <a:avLst/>
              <a:gdLst>
                <a:gd name="T0" fmla="*/ 0 w 4151"/>
                <a:gd name="T1" fmla="*/ 1361 h 1361"/>
                <a:gd name="T2" fmla="*/ 4151 w 4151"/>
                <a:gd name="T3" fmla="*/ 1361 h 1361"/>
                <a:gd name="T4" fmla="*/ 4151 w 4151"/>
                <a:gd name="T5" fmla="*/ 294 h 1361"/>
                <a:gd name="T6" fmla="*/ 1945 w 4151"/>
                <a:gd name="T7" fmla="*/ 0 h 1361"/>
                <a:gd name="T8" fmla="*/ 0 w 4151"/>
                <a:gd name="T9" fmla="*/ 1361 h 13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51"/>
                <a:gd name="T16" fmla="*/ 0 h 1361"/>
                <a:gd name="T17" fmla="*/ 4151 w 4151"/>
                <a:gd name="T18" fmla="*/ 1361 h 13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51" h="1361">
                  <a:moveTo>
                    <a:pt x="0" y="1361"/>
                  </a:moveTo>
                  <a:lnTo>
                    <a:pt x="4151" y="1361"/>
                  </a:lnTo>
                  <a:lnTo>
                    <a:pt x="4151" y="294"/>
                  </a:lnTo>
                  <a:lnTo>
                    <a:pt x="1945" y="0"/>
                  </a:lnTo>
                  <a:lnTo>
                    <a:pt x="0" y="1361"/>
                  </a:lnTo>
                  <a:close/>
                </a:path>
              </a:pathLst>
            </a:cu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55" t="-21463" r="255" b="-40976"/>
              </a:stretch>
            </a:blip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B4E11C38-A868-4F58-ADD5-5B07DCE44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95275"/>
              <a:ext cx="3355977" cy="4084638"/>
            </a:xfrm>
            <a:custGeom>
              <a:avLst/>
              <a:gdLst>
                <a:gd name="T0" fmla="*/ 2147483646 w 1945"/>
                <a:gd name="T1" fmla="*/ 2147483646 h 2843"/>
                <a:gd name="T2" fmla="*/ 0 w 1945"/>
                <a:gd name="T3" fmla="*/ 0 h 2843"/>
                <a:gd name="T4" fmla="*/ 0 w 1945"/>
                <a:gd name="T5" fmla="*/ 2147483646 h 2843"/>
                <a:gd name="T6" fmla="*/ 2147483646 w 1945"/>
                <a:gd name="T7" fmla="*/ 2147483646 h 28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45"/>
                <a:gd name="T13" fmla="*/ 0 h 2843"/>
                <a:gd name="T14" fmla="*/ 1945 w 1945"/>
                <a:gd name="T15" fmla="*/ 2843 h 28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45" h="2843">
                  <a:moveTo>
                    <a:pt x="1945" y="1482"/>
                  </a:moveTo>
                  <a:lnTo>
                    <a:pt x="0" y="0"/>
                  </a:lnTo>
                  <a:lnTo>
                    <a:pt x="0" y="2843"/>
                  </a:lnTo>
                  <a:lnTo>
                    <a:pt x="1945" y="1482"/>
                  </a:lnTo>
                  <a:close/>
                </a:path>
              </a:pathLst>
            </a:custGeom>
            <a:solidFill>
              <a:srgbClr val="C64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421515D-021B-4ACC-8D67-8A12981D5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78325"/>
              <a:ext cx="2598738" cy="1274763"/>
            </a:xfrm>
            <a:custGeom>
              <a:avLst/>
              <a:gdLst>
                <a:gd name="T0" fmla="*/ 0 w 1506"/>
                <a:gd name="T1" fmla="*/ 2147483646 h 887"/>
                <a:gd name="T2" fmla="*/ 2147483646 w 1506"/>
                <a:gd name="T3" fmla="*/ 0 h 887"/>
                <a:gd name="T4" fmla="*/ 0 w 1506"/>
                <a:gd name="T5" fmla="*/ 0 h 887"/>
                <a:gd name="T6" fmla="*/ 0 w 1506"/>
                <a:gd name="T7" fmla="*/ 2147483646 h 8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06"/>
                <a:gd name="T13" fmla="*/ 0 h 887"/>
                <a:gd name="T14" fmla="*/ 1506 w 1506"/>
                <a:gd name="T15" fmla="*/ 887 h 8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06" h="887">
                  <a:moveTo>
                    <a:pt x="0" y="887"/>
                  </a:moveTo>
                  <a:lnTo>
                    <a:pt x="1506" y="0"/>
                  </a:lnTo>
                  <a:lnTo>
                    <a:pt x="0" y="0"/>
                  </a:lnTo>
                  <a:lnTo>
                    <a:pt x="0" y="88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7058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BD06D4F-63E7-4C82-ACB0-5BD7E27F4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873" y="4378210"/>
              <a:ext cx="4567927" cy="633272"/>
            </a:xfrm>
            <a:custGeom>
              <a:avLst/>
              <a:gdLst>
                <a:gd name="T0" fmla="*/ 2645 w 2645"/>
                <a:gd name="T1" fmla="*/ 0 h 439"/>
                <a:gd name="T2" fmla="*/ 2108 w 2645"/>
                <a:gd name="T3" fmla="*/ 439 h 439"/>
                <a:gd name="T4" fmla="*/ 0 w 2645"/>
                <a:gd name="T5" fmla="*/ 0 h 439"/>
                <a:gd name="T6" fmla="*/ 2645 w 2645"/>
                <a:gd name="T7" fmla="*/ 0 h 4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5"/>
                <a:gd name="T13" fmla="*/ 0 h 439"/>
                <a:gd name="T14" fmla="*/ 2645 w 2645"/>
                <a:gd name="T15" fmla="*/ 439 h 4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5" h="439">
                  <a:moveTo>
                    <a:pt x="2645" y="0"/>
                  </a:moveTo>
                  <a:lnTo>
                    <a:pt x="2108" y="439"/>
                  </a:lnTo>
                  <a:lnTo>
                    <a:pt x="0" y="0"/>
                  </a:lnTo>
                  <a:lnTo>
                    <a:pt x="264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</p:grpSp>
      <p:sp>
        <p:nvSpPr>
          <p:cNvPr id="15" name="标题 1">
            <a:extLst>
              <a:ext uri="{FF2B5EF4-FFF2-40B4-BE49-F238E27FC236}">
                <a16:creationId xmlns:a16="http://schemas.microsoft.com/office/drawing/2014/main" id="{F2E42E42-26D8-46B8-A827-DAC35A20FC54}"/>
              </a:ext>
            </a:extLst>
          </p:cNvPr>
          <p:cNvSpPr txBox="1">
            <a:spLocks/>
          </p:cNvSpPr>
          <p:nvPr/>
        </p:nvSpPr>
        <p:spPr>
          <a:xfrm>
            <a:off x="1024128" y="426103"/>
            <a:ext cx="10515600" cy="533400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黑体简体" pitchFamily="-112" charset="-122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9pPr>
          </a:lstStyle>
          <a:p>
            <a:pPr eaLnBrk="1" hangingPunct="1"/>
            <a:r>
              <a:rPr lang="zh-CN" altLang="en-US" kern="0" dirty="0">
                <a:solidFill>
                  <a:schemeClr val="tx1"/>
                </a:solidFill>
              </a:rPr>
              <a:t>价差率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CAC5FB2-F156-448A-A7F8-CAECA089F39D}"/>
              </a:ext>
            </a:extLst>
          </p:cNvPr>
          <p:cNvSpPr txBox="1"/>
          <p:nvPr/>
        </p:nvSpPr>
        <p:spPr>
          <a:xfrm>
            <a:off x="9264353" y="6408580"/>
            <a:ext cx="276993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eaLnBrk="1" hangingPunct="1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、平安期货研究所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991" y="1154949"/>
            <a:ext cx="5346624" cy="5270037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52" y="1183299"/>
            <a:ext cx="5346624" cy="527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605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1">
            <a:extLst>
              <a:ext uri="{FF2B5EF4-FFF2-40B4-BE49-F238E27FC236}">
                <a16:creationId xmlns:a16="http://schemas.microsoft.com/office/drawing/2014/main" id="{535CA821-70F1-4B23-869B-F7A6719C1742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50913" cy="1020763"/>
            <a:chOff x="0" y="295275"/>
            <a:chExt cx="7162800" cy="5357813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4C07F76B-66AF-427A-8D43-07AC2AAE4D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2423161"/>
              <a:ext cx="7162799" cy="1955164"/>
            </a:xfrm>
            <a:custGeom>
              <a:avLst/>
              <a:gdLst>
                <a:gd name="T0" fmla="*/ 0 w 4151"/>
                <a:gd name="T1" fmla="*/ 1361 h 1361"/>
                <a:gd name="T2" fmla="*/ 4151 w 4151"/>
                <a:gd name="T3" fmla="*/ 1361 h 1361"/>
                <a:gd name="T4" fmla="*/ 4151 w 4151"/>
                <a:gd name="T5" fmla="*/ 294 h 1361"/>
                <a:gd name="T6" fmla="*/ 1945 w 4151"/>
                <a:gd name="T7" fmla="*/ 0 h 1361"/>
                <a:gd name="T8" fmla="*/ 0 w 4151"/>
                <a:gd name="T9" fmla="*/ 1361 h 13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51"/>
                <a:gd name="T16" fmla="*/ 0 h 1361"/>
                <a:gd name="T17" fmla="*/ 4151 w 4151"/>
                <a:gd name="T18" fmla="*/ 1361 h 13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51" h="1361">
                  <a:moveTo>
                    <a:pt x="0" y="1361"/>
                  </a:moveTo>
                  <a:lnTo>
                    <a:pt x="4151" y="1361"/>
                  </a:lnTo>
                  <a:lnTo>
                    <a:pt x="4151" y="294"/>
                  </a:lnTo>
                  <a:lnTo>
                    <a:pt x="1945" y="0"/>
                  </a:lnTo>
                  <a:lnTo>
                    <a:pt x="0" y="1361"/>
                  </a:lnTo>
                  <a:close/>
                </a:path>
              </a:pathLst>
            </a:cu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55" t="-21463" r="255" b="-40976"/>
              </a:stretch>
            </a:blip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B4E11C38-A868-4F58-ADD5-5B07DCE44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95275"/>
              <a:ext cx="3355977" cy="4084638"/>
            </a:xfrm>
            <a:custGeom>
              <a:avLst/>
              <a:gdLst>
                <a:gd name="T0" fmla="*/ 2147483646 w 1945"/>
                <a:gd name="T1" fmla="*/ 2147483646 h 2843"/>
                <a:gd name="T2" fmla="*/ 0 w 1945"/>
                <a:gd name="T3" fmla="*/ 0 h 2843"/>
                <a:gd name="T4" fmla="*/ 0 w 1945"/>
                <a:gd name="T5" fmla="*/ 2147483646 h 2843"/>
                <a:gd name="T6" fmla="*/ 2147483646 w 1945"/>
                <a:gd name="T7" fmla="*/ 2147483646 h 28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45"/>
                <a:gd name="T13" fmla="*/ 0 h 2843"/>
                <a:gd name="T14" fmla="*/ 1945 w 1945"/>
                <a:gd name="T15" fmla="*/ 2843 h 28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45" h="2843">
                  <a:moveTo>
                    <a:pt x="1945" y="1482"/>
                  </a:moveTo>
                  <a:lnTo>
                    <a:pt x="0" y="0"/>
                  </a:lnTo>
                  <a:lnTo>
                    <a:pt x="0" y="2843"/>
                  </a:lnTo>
                  <a:lnTo>
                    <a:pt x="1945" y="1482"/>
                  </a:lnTo>
                  <a:close/>
                </a:path>
              </a:pathLst>
            </a:custGeom>
            <a:solidFill>
              <a:srgbClr val="C64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421515D-021B-4ACC-8D67-8A12981D5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78325"/>
              <a:ext cx="2598738" cy="1274763"/>
            </a:xfrm>
            <a:custGeom>
              <a:avLst/>
              <a:gdLst>
                <a:gd name="T0" fmla="*/ 0 w 1506"/>
                <a:gd name="T1" fmla="*/ 2147483646 h 887"/>
                <a:gd name="T2" fmla="*/ 2147483646 w 1506"/>
                <a:gd name="T3" fmla="*/ 0 h 887"/>
                <a:gd name="T4" fmla="*/ 0 w 1506"/>
                <a:gd name="T5" fmla="*/ 0 h 887"/>
                <a:gd name="T6" fmla="*/ 0 w 1506"/>
                <a:gd name="T7" fmla="*/ 2147483646 h 8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06"/>
                <a:gd name="T13" fmla="*/ 0 h 887"/>
                <a:gd name="T14" fmla="*/ 1506 w 1506"/>
                <a:gd name="T15" fmla="*/ 887 h 8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06" h="887">
                  <a:moveTo>
                    <a:pt x="0" y="887"/>
                  </a:moveTo>
                  <a:lnTo>
                    <a:pt x="1506" y="0"/>
                  </a:lnTo>
                  <a:lnTo>
                    <a:pt x="0" y="0"/>
                  </a:lnTo>
                  <a:lnTo>
                    <a:pt x="0" y="88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7058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BD06D4F-63E7-4C82-ACB0-5BD7E27F4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873" y="4378210"/>
              <a:ext cx="4567927" cy="633272"/>
            </a:xfrm>
            <a:custGeom>
              <a:avLst/>
              <a:gdLst>
                <a:gd name="T0" fmla="*/ 2645 w 2645"/>
                <a:gd name="T1" fmla="*/ 0 h 439"/>
                <a:gd name="T2" fmla="*/ 2108 w 2645"/>
                <a:gd name="T3" fmla="*/ 439 h 439"/>
                <a:gd name="T4" fmla="*/ 0 w 2645"/>
                <a:gd name="T5" fmla="*/ 0 h 439"/>
                <a:gd name="T6" fmla="*/ 2645 w 2645"/>
                <a:gd name="T7" fmla="*/ 0 h 4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5"/>
                <a:gd name="T13" fmla="*/ 0 h 439"/>
                <a:gd name="T14" fmla="*/ 2645 w 2645"/>
                <a:gd name="T15" fmla="*/ 439 h 4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5" h="439">
                  <a:moveTo>
                    <a:pt x="2645" y="0"/>
                  </a:moveTo>
                  <a:lnTo>
                    <a:pt x="2108" y="439"/>
                  </a:lnTo>
                  <a:lnTo>
                    <a:pt x="0" y="0"/>
                  </a:lnTo>
                  <a:lnTo>
                    <a:pt x="264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</p:grpSp>
      <p:sp>
        <p:nvSpPr>
          <p:cNvPr id="15" name="标题 1">
            <a:extLst>
              <a:ext uri="{FF2B5EF4-FFF2-40B4-BE49-F238E27FC236}">
                <a16:creationId xmlns:a16="http://schemas.microsoft.com/office/drawing/2014/main" id="{F2E42E42-26D8-46B8-A827-DAC35A20FC54}"/>
              </a:ext>
            </a:extLst>
          </p:cNvPr>
          <p:cNvSpPr txBox="1">
            <a:spLocks/>
          </p:cNvSpPr>
          <p:nvPr/>
        </p:nvSpPr>
        <p:spPr>
          <a:xfrm>
            <a:off x="1024128" y="426103"/>
            <a:ext cx="10515600" cy="533400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黑体简体" pitchFamily="-112" charset="-122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9pPr>
          </a:lstStyle>
          <a:p>
            <a:pPr eaLnBrk="1" hangingPunct="1"/>
            <a:r>
              <a:rPr lang="zh-CN" altLang="en-US" kern="0" dirty="0">
                <a:solidFill>
                  <a:schemeClr val="tx1"/>
                </a:solidFill>
              </a:rPr>
              <a:t>库存率</a:t>
            </a:r>
            <a:endParaRPr lang="en-US" altLang="zh-CN" kern="0" dirty="0">
              <a:solidFill>
                <a:schemeClr val="tx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CAC5FB2-F156-448A-A7F8-CAECA089F39D}"/>
              </a:ext>
            </a:extLst>
          </p:cNvPr>
          <p:cNvSpPr txBox="1"/>
          <p:nvPr/>
        </p:nvSpPr>
        <p:spPr>
          <a:xfrm>
            <a:off x="9264353" y="6408580"/>
            <a:ext cx="276993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eaLnBrk="1" hangingPunct="1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、平安期货研究所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1EAFB76F-1A12-44B3-A70A-B48AA09CC4A4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937989" y="1152697"/>
            <a:ext cx="5224762" cy="486859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AC0FE0E-2467-4AE3-BDAA-50736936D4BD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6190702" y="1137913"/>
            <a:ext cx="5196811" cy="484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472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1">
            <a:extLst>
              <a:ext uri="{FF2B5EF4-FFF2-40B4-BE49-F238E27FC236}">
                <a16:creationId xmlns:a16="http://schemas.microsoft.com/office/drawing/2014/main" id="{535CA821-70F1-4B23-869B-F7A6719C1742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50913" cy="1020763"/>
            <a:chOff x="0" y="295275"/>
            <a:chExt cx="7162800" cy="5357813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4C07F76B-66AF-427A-8D43-07AC2AAE4D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2423161"/>
              <a:ext cx="7162799" cy="1955164"/>
            </a:xfrm>
            <a:custGeom>
              <a:avLst/>
              <a:gdLst>
                <a:gd name="T0" fmla="*/ 0 w 4151"/>
                <a:gd name="T1" fmla="*/ 1361 h 1361"/>
                <a:gd name="T2" fmla="*/ 4151 w 4151"/>
                <a:gd name="T3" fmla="*/ 1361 h 1361"/>
                <a:gd name="T4" fmla="*/ 4151 w 4151"/>
                <a:gd name="T5" fmla="*/ 294 h 1361"/>
                <a:gd name="T6" fmla="*/ 1945 w 4151"/>
                <a:gd name="T7" fmla="*/ 0 h 1361"/>
                <a:gd name="T8" fmla="*/ 0 w 4151"/>
                <a:gd name="T9" fmla="*/ 1361 h 13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51"/>
                <a:gd name="T16" fmla="*/ 0 h 1361"/>
                <a:gd name="T17" fmla="*/ 4151 w 4151"/>
                <a:gd name="T18" fmla="*/ 1361 h 13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51" h="1361">
                  <a:moveTo>
                    <a:pt x="0" y="1361"/>
                  </a:moveTo>
                  <a:lnTo>
                    <a:pt x="4151" y="1361"/>
                  </a:lnTo>
                  <a:lnTo>
                    <a:pt x="4151" y="294"/>
                  </a:lnTo>
                  <a:lnTo>
                    <a:pt x="1945" y="0"/>
                  </a:lnTo>
                  <a:lnTo>
                    <a:pt x="0" y="1361"/>
                  </a:lnTo>
                  <a:close/>
                </a:path>
              </a:pathLst>
            </a:cu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55" t="-21463" r="255" b="-40976"/>
              </a:stretch>
            </a:blip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B4E11C38-A868-4F58-ADD5-5B07DCE44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95275"/>
              <a:ext cx="3355977" cy="4084638"/>
            </a:xfrm>
            <a:custGeom>
              <a:avLst/>
              <a:gdLst>
                <a:gd name="T0" fmla="*/ 2147483646 w 1945"/>
                <a:gd name="T1" fmla="*/ 2147483646 h 2843"/>
                <a:gd name="T2" fmla="*/ 0 w 1945"/>
                <a:gd name="T3" fmla="*/ 0 h 2843"/>
                <a:gd name="T4" fmla="*/ 0 w 1945"/>
                <a:gd name="T5" fmla="*/ 2147483646 h 2843"/>
                <a:gd name="T6" fmla="*/ 2147483646 w 1945"/>
                <a:gd name="T7" fmla="*/ 2147483646 h 28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45"/>
                <a:gd name="T13" fmla="*/ 0 h 2843"/>
                <a:gd name="T14" fmla="*/ 1945 w 1945"/>
                <a:gd name="T15" fmla="*/ 2843 h 28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45" h="2843">
                  <a:moveTo>
                    <a:pt x="1945" y="1482"/>
                  </a:moveTo>
                  <a:lnTo>
                    <a:pt x="0" y="0"/>
                  </a:lnTo>
                  <a:lnTo>
                    <a:pt x="0" y="2843"/>
                  </a:lnTo>
                  <a:lnTo>
                    <a:pt x="1945" y="1482"/>
                  </a:lnTo>
                  <a:close/>
                </a:path>
              </a:pathLst>
            </a:custGeom>
            <a:solidFill>
              <a:srgbClr val="C64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421515D-021B-4ACC-8D67-8A12981D5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78325"/>
              <a:ext cx="2598738" cy="1274763"/>
            </a:xfrm>
            <a:custGeom>
              <a:avLst/>
              <a:gdLst>
                <a:gd name="T0" fmla="*/ 0 w 1506"/>
                <a:gd name="T1" fmla="*/ 2147483646 h 887"/>
                <a:gd name="T2" fmla="*/ 2147483646 w 1506"/>
                <a:gd name="T3" fmla="*/ 0 h 887"/>
                <a:gd name="T4" fmla="*/ 0 w 1506"/>
                <a:gd name="T5" fmla="*/ 0 h 887"/>
                <a:gd name="T6" fmla="*/ 0 w 1506"/>
                <a:gd name="T7" fmla="*/ 2147483646 h 8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06"/>
                <a:gd name="T13" fmla="*/ 0 h 887"/>
                <a:gd name="T14" fmla="*/ 1506 w 1506"/>
                <a:gd name="T15" fmla="*/ 887 h 8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06" h="887">
                  <a:moveTo>
                    <a:pt x="0" y="887"/>
                  </a:moveTo>
                  <a:lnTo>
                    <a:pt x="1506" y="0"/>
                  </a:lnTo>
                  <a:lnTo>
                    <a:pt x="0" y="0"/>
                  </a:lnTo>
                  <a:lnTo>
                    <a:pt x="0" y="88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7058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BD06D4F-63E7-4C82-ACB0-5BD7E27F4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873" y="4378210"/>
              <a:ext cx="4567927" cy="633272"/>
            </a:xfrm>
            <a:custGeom>
              <a:avLst/>
              <a:gdLst>
                <a:gd name="T0" fmla="*/ 2645 w 2645"/>
                <a:gd name="T1" fmla="*/ 0 h 439"/>
                <a:gd name="T2" fmla="*/ 2108 w 2645"/>
                <a:gd name="T3" fmla="*/ 439 h 439"/>
                <a:gd name="T4" fmla="*/ 0 w 2645"/>
                <a:gd name="T5" fmla="*/ 0 h 439"/>
                <a:gd name="T6" fmla="*/ 2645 w 2645"/>
                <a:gd name="T7" fmla="*/ 0 h 4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5"/>
                <a:gd name="T13" fmla="*/ 0 h 439"/>
                <a:gd name="T14" fmla="*/ 2645 w 2645"/>
                <a:gd name="T15" fmla="*/ 439 h 4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5" h="439">
                  <a:moveTo>
                    <a:pt x="2645" y="0"/>
                  </a:moveTo>
                  <a:lnTo>
                    <a:pt x="2108" y="439"/>
                  </a:lnTo>
                  <a:lnTo>
                    <a:pt x="0" y="0"/>
                  </a:lnTo>
                  <a:lnTo>
                    <a:pt x="264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</p:grpSp>
      <p:sp>
        <p:nvSpPr>
          <p:cNvPr id="15" name="标题 1">
            <a:extLst>
              <a:ext uri="{FF2B5EF4-FFF2-40B4-BE49-F238E27FC236}">
                <a16:creationId xmlns:a16="http://schemas.microsoft.com/office/drawing/2014/main" id="{F2E42E42-26D8-46B8-A827-DAC35A20FC54}"/>
              </a:ext>
            </a:extLst>
          </p:cNvPr>
          <p:cNvSpPr txBox="1">
            <a:spLocks/>
          </p:cNvSpPr>
          <p:nvPr/>
        </p:nvSpPr>
        <p:spPr>
          <a:xfrm>
            <a:off x="1024128" y="426103"/>
            <a:ext cx="10515600" cy="533400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黑体简体" pitchFamily="-112" charset="-122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9pPr>
          </a:lstStyle>
          <a:p>
            <a:pPr eaLnBrk="1" hangingPunct="1"/>
            <a:r>
              <a:rPr lang="zh-CN" altLang="en-US" kern="0" dirty="0">
                <a:solidFill>
                  <a:schemeClr val="tx1"/>
                </a:solidFill>
              </a:rPr>
              <a:t>库存率</a:t>
            </a:r>
            <a:endParaRPr lang="en-US" altLang="zh-CN" kern="0" dirty="0">
              <a:solidFill>
                <a:schemeClr val="tx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CAC5FB2-F156-448A-A7F8-CAECA089F39D}"/>
              </a:ext>
            </a:extLst>
          </p:cNvPr>
          <p:cNvSpPr txBox="1"/>
          <p:nvPr/>
        </p:nvSpPr>
        <p:spPr>
          <a:xfrm>
            <a:off x="9264353" y="6408580"/>
            <a:ext cx="276993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eaLnBrk="1" hangingPunct="1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、平安期货研究所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6127821" y="3547235"/>
            <a:ext cx="5224762" cy="290610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950912" y="1020764"/>
            <a:ext cx="5224762" cy="543257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6162751" y="1005981"/>
            <a:ext cx="5224762" cy="543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164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1">
            <a:extLst>
              <a:ext uri="{FF2B5EF4-FFF2-40B4-BE49-F238E27FC236}">
                <a16:creationId xmlns:a16="http://schemas.microsoft.com/office/drawing/2014/main" id="{535CA821-70F1-4B23-869B-F7A6719C1742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50913" cy="1020763"/>
            <a:chOff x="0" y="295275"/>
            <a:chExt cx="7162800" cy="5357813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4C07F76B-66AF-427A-8D43-07AC2AAE4D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2423161"/>
              <a:ext cx="7162799" cy="1955164"/>
            </a:xfrm>
            <a:custGeom>
              <a:avLst/>
              <a:gdLst>
                <a:gd name="T0" fmla="*/ 0 w 4151"/>
                <a:gd name="T1" fmla="*/ 1361 h 1361"/>
                <a:gd name="T2" fmla="*/ 4151 w 4151"/>
                <a:gd name="T3" fmla="*/ 1361 h 1361"/>
                <a:gd name="T4" fmla="*/ 4151 w 4151"/>
                <a:gd name="T5" fmla="*/ 294 h 1361"/>
                <a:gd name="T6" fmla="*/ 1945 w 4151"/>
                <a:gd name="T7" fmla="*/ 0 h 1361"/>
                <a:gd name="T8" fmla="*/ 0 w 4151"/>
                <a:gd name="T9" fmla="*/ 1361 h 13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51"/>
                <a:gd name="T16" fmla="*/ 0 h 1361"/>
                <a:gd name="T17" fmla="*/ 4151 w 4151"/>
                <a:gd name="T18" fmla="*/ 1361 h 13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51" h="1361">
                  <a:moveTo>
                    <a:pt x="0" y="1361"/>
                  </a:moveTo>
                  <a:lnTo>
                    <a:pt x="4151" y="1361"/>
                  </a:lnTo>
                  <a:lnTo>
                    <a:pt x="4151" y="294"/>
                  </a:lnTo>
                  <a:lnTo>
                    <a:pt x="1945" y="0"/>
                  </a:lnTo>
                  <a:lnTo>
                    <a:pt x="0" y="1361"/>
                  </a:lnTo>
                  <a:close/>
                </a:path>
              </a:pathLst>
            </a:cu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55" t="-21463" r="255" b="-40976"/>
              </a:stretch>
            </a:blip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B4E11C38-A868-4F58-ADD5-5B07DCE44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95275"/>
              <a:ext cx="3355977" cy="4084638"/>
            </a:xfrm>
            <a:custGeom>
              <a:avLst/>
              <a:gdLst>
                <a:gd name="T0" fmla="*/ 2147483646 w 1945"/>
                <a:gd name="T1" fmla="*/ 2147483646 h 2843"/>
                <a:gd name="T2" fmla="*/ 0 w 1945"/>
                <a:gd name="T3" fmla="*/ 0 h 2843"/>
                <a:gd name="T4" fmla="*/ 0 w 1945"/>
                <a:gd name="T5" fmla="*/ 2147483646 h 2843"/>
                <a:gd name="T6" fmla="*/ 2147483646 w 1945"/>
                <a:gd name="T7" fmla="*/ 2147483646 h 28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45"/>
                <a:gd name="T13" fmla="*/ 0 h 2843"/>
                <a:gd name="T14" fmla="*/ 1945 w 1945"/>
                <a:gd name="T15" fmla="*/ 2843 h 28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45" h="2843">
                  <a:moveTo>
                    <a:pt x="1945" y="1482"/>
                  </a:moveTo>
                  <a:lnTo>
                    <a:pt x="0" y="0"/>
                  </a:lnTo>
                  <a:lnTo>
                    <a:pt x="0" y="2843"/>
                  </a:lnTo>
                  <a:lnTo>
                    <a:pt x="1945" y="1482"/>
                  </a:lnTo>
                  <a:close/>
                </a:path>
              </a:pathLst>
            </a:custGeom>
            <a:solidFill>
              <a:srgbClr val="C64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421515D-021B-4ACC-8D67-8A12981D5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78325"/>
              <a:ext cx="2598738" cy="1274763"/>
            </a:xfrm>
            <a:custGeom>
              <a:avLst/>
              <a:gdLst>
                <a:gd name="T0" fmla="*/ 0 w 1506"/>
                <a:gd name="T1" fmla="*/ 2147483646 h 887"/>
                <a:gd name="T2" fmla="*/ 2147483646 w 1506"/>
                <a:gd name="T3" fmla="*/ 0 h 887"/>
                <a:gd name="T4" fmla="*/ 0 w 1506"/>
                <a:gd name="T5" fmla="*/ 0 h 887"/>
                <a:gd name="T6" fmla="*/ 0 w 1506"/>
                <a:gd name="T7" fmla="*/ 2147483646 h 8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06"/>
                <a:gd name="T13" fmla="*/ 0 h 887"/>
                <a:gd name="T14" fmla="*/ 1506 w 1506"/>
                <a:gd name="T15" fmla="*/ 887 h 8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06" h="887">
                  <a:moveTo>
                    <a:pt x="0" y="887"/>
                  </a:moveTo>
                  <a:lnTo>
                    <a:pt x="1506" y="0"/>
                  </a:lnTo>
                  <a:lnTo>
                    <a:pt x="0" y="0"/>
                  </a:lnTo>
                  <a:lnTo>
                    <a:pt x="0" y="88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7058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BD06D4F-63E7-4C82-ACB0-5BD7E27F4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873" y="4378210"/>
              <a:ext cx="4567927" cy="633272"/>
            </a:xfrm>
            <a:custGeom>
              <a:avLst/>
              <a:gdLst>
                <a:gd name="T0" fmla="*/ 2645 w 2645"/>
                <a:gd name="T1" fmla="*/ 0 h 439"/>
                <a:gd name="T2" fmla="*/ 2108 w 2645"/>
                <a:gd name="T3" fmla="*/ 439 h 439"/>
                <a:gd name="T4" fmla="*/ 0 w 2645"/>
                <a:gd name="T5" fmla="*/ 0 h 439"/>
                <a:gd name="T6" fmla="*/ 2645 w 2645"/>
                <a:gd name="T7" fmla="*/ 0 h 4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5"/>
                <a:gd name="T13" fmla="*/ 0 h 439"/>
                <a:gd name="T14" fmla="*/ 2645 w 2645"/>
                <a:gd name="T15" fmla="*/ 439 h 4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5" h="439">
                  <a:moveTo>
                    <a:pt x="2645" y="0"/>
                  </a:moveTo>
                  <a:lnTo>
                    <a:pt x="2108" y="439"/>
                  </a:lnTo>
                  <a:lnTo>
                    <a:pt x="0" y="0"/>
                  </a:lnTo>
                  <a:lnTo>
                    <a:pt x="264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</p:grpSp>
      <p:sp>
        <p:nvSpPr>
          <p:cNvPr id="15" name="标题 1">
            <a:extLst>
              <a:ext uri="{FF2B5EF4-FFF2-40B4-BE49-F238E27FC236}">
                <a16:creationId xmlns:a16="http://schemas.microsoft.com/office/drawing/2014/main" id="{F2E42E42-26D8-46B8-A827-DAC35A20FC54}"/>
              </a:ext>
            </a:extLst>
          </p:cNvPr>
          <p:cNvSpPr txBox="1">
            <a:spLocks/>
          </p:cNvSpPr>
          <p:nvPr/>
        </p:nvSpPr>
        <p:spPr>
          <a:xfrm>
            <a:off x="1024128" y="426103"/>
            <a:ext cx="10515600" cy="533400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黑体简体" pitchFamily="-112" charset="-122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9pPr>
          </a:lstStyle>
          <a:p>
            <a:pPr eaLnBrk="1" hangingPunct="1"/>
            <a:r>
              <a:rPr lang="zh-CN" altLang="en-US" kern="0" dirty="0">
                <a:solidFill>
                  <a:schemeClr val="tx1"/>
                </a:solidFill>
              </a:rPr>
              <a:t>利润表现</a:t>
            </a:r>
            <a:endParaRPr lang="en-US" altLang="zh-CN" kern="0" dirty="0">
              <a:solidFill>
                <a:schemeClr val="tx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CAC5FB2-F156-448A-A7F8-CAECA089F39D}"/>
              </a:ext>
            </a:extLst>
          </p:cNvPr>
          <p:cNvSpPr txBox="1"/>
          <p:nvPr/>
        </p:nvSpPr>
        <p:spPr>
          <a:xfrm>
            <a:off x="9264353" y="6408580"/>
            <a:ext cx="276993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eaLnBrk="1" hangingPunct="1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、平安期货研究所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39965" y="1571593"/>
            <a:ext cx="5893155" cy="365760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6033120" y="1571593"/>
            <a:ext cx="5893155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33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1">
            <a:extLst>
              <a:ext uri="{FF2B5EF4-FFF2-40B4-BE49-F238E27FC236}">
                <a16:creationId xmlns:a16="http://schemas.microsoft.com/office/drawing/2014/main" id="{535CA821-70F1-4B23-869B-F7A6719C1742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50913" cy="1020763"/>
            <a:chOff x="0" y="295275"/>
            <a:chExt cx="7162800" cy="5357813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4C07F76B-66AF-427A-8D43-07AC2AAE4D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2423161"/>
              <a:ext cx="7162799" cy="1955164"/>
            </a:xfrm>
            <a:custGeom>
              <a:avLst/>
              <a:gdLst>
                <a:gd name="T0" fmla="*/ 0 w 4151"/>
                <a:gd name="T1" fmla="*/ 1361 h 1361"/>
                <a:gd name="T2" fmla="*/ 4151 w 4151"/>
                <a:gd name="T3" fmla="*/ 1361 h 1361"/>
                <a:gd name="T4" fmla="*/ 4151 w 4151"/>
                <a:gd name="T5" fmla="*/ 294 h 1361"/>
                <a:gd name="T6" fmla="*/ 1945 w 4151"/>
                <a:gd name="T7" fmla="*/ 0 h 1361"/>
                <a:gd name="T8" fmla="*/ 0 w 4151"/>
                <a:gd name="T9" fmla="*/ 1361 h 13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51"/>
                <a:gd name="T16" fmla="*/ 0 h 1361"/>
                <a:gd name="T17" fmla="*/ 4151 w 4151"/>
                <a:gd name="T18" fmla="*/ 1361 h 13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51" h="1361">
                  <a:moveTo>
                    <a:pt x="0" y="1361"/>
                  </a:moveTo>
                  <a:lnTo>
                    <a:pt x="4151" y="1361"/>
                  </a:lnTo>
                  <a:lnTo>
                    <a:pt x="4151" y="294"/>
                  </a:lnTo>
                  <a:lnTo>
                    <a:pt x="1945" y="0"/>
                  </a:lnTo>
                  <a:lnTo>
                    <a:pt x="0" y="1361"/>
                  </a:lnTo>
                  <a:close/>
                </a:path>
              </a:pathLst>
            </a:cu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55" t="-21463" r="255" b="-40976"/>
              </a:stretch>
            </a:blip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B4E11C38-A868-4F58-ADD5-5B07DCE44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95275"/>
              <a:ext cx="3355977" cy="4084638"/>
            </a:xfrm>
            <a:custGeom>
              <a:avLst/>
              <a:gdLst>
                <a:gd name="T0" fmla="*/ 2147483646 w 1945"/>
                <a:gd name="T1" fmla="*/ 2147483646 h 2843"/>
                <a:gd name="T2" fmla="*/ 0 w 1945"/>
                <a:gd name="T3" fmla="*/ 0 h 2843"/>
                <a:gd name="T4" fmla="*/ 0 w 1945"/>
                <a:gd name="T5" fmla="*/ 2147483646 h 2843"/>
                <a:gd name="T6" fmla="*/ 2147483646 w 1945"/>
                <a:gd name="T7" fmla="*/ 2147483646 h 28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45"/>
                <a:gd name="T13" fmla="*/ 0 h 2843"/>
                <a:gd name="T14" fmla="*/ 1945 w 1945"/>
                <a:gd name="T15" fmla="*/ 2843 h 28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45" h="2843">
                  <a:moveTo>
                    <a:pt x="1945" y="1482"/>
                  </a:moveTo>
                  <a:lnTo>
                    <a:pt x="0" y="0"/>
                  </a:lnTo>
                  <a:lnTo>
                    <a:pt x="0" y="2843"/>
                  </a:lnTo>
                  <a:lnTo>
                    <a:pt x="1945" y="1482"/>
                  </a:lnTo>
                  <a:close/>
                </a:path>
              </a:pathLst>
            </a:custGeom>
            <a:solidFill>
              <a:srgbClr val="C64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421515D-021B-4ACC-8D67-8A12981D5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78325"/>
              <a:ext cx="2598738" cy="1274763"/>
            </a:xfrm>
            <a:custGeom>
              <a:avLst/>
              <a:gdLst>
                <a:gd name="T0" fmla="*/ 0 w 1506"/>
                <a:gd name="T1" fmla="*/ 2147483646 h 887"/>
                <a:gd name="T2" fmla="*/ 2147483646 w 1506"/>
                <a:gd name="T3" fmla="*/ 0 h 887"/>
                <a:gd name="T4" fmla="*/ 0 w 1506"/>
                <a:gd name="T5" fmla="*/ 0 h 887"/>
                <a:gd name="T6" fmla="*/ 0 w 1506"/>
                <a:gd name="T7" fmla="*/ 2147483646 h 8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06"/>
                <a:gd name="T13" fmla="*/ 0 h 887"/>
                <a:gd name="T14" fmla="*/ 1506 w 1506"/>
                <a:gd name="T15" fmla="*/ 887 h 8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06" h="887">
                  <a:moveTo>
                    <a:pt x="0" y="887"/>
                  </a:moveTo>
                  <a:lnTo>
                    <a:pt x="1506" y="0"/>
                  </a:lnTo>
                  <a:lnTo>
                    <a:pt x="0" y="0"/>
                  </a:lnTo>
                  <a:lnTo>
                    <a:pt x="0" y="88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7058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BD06D4F-63E7-4C82-ACB0-5BD7E27F4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873" y="4378210"/>
              <a:ext cx="4567927" cy="633272"/>
            </a:xfrm>
            <a:custGeom>
              <a:avLst/>
              <a:gdLst>
                <a:gd name="T0" fmla="*/ 2645 w 2645"/>
                <a:gd name="T1" fmla="*/ 0 h 439"/>
                <a:gd name="T2" fmla="*/ 2108 w 2645"/>
                <a:gd name="T3" fmla="*/ 439 h 439"/>
                <a:gd name="T4" fmla="*/ 0 w 2645"/>
                <a:gd name="T5" fmla="*/ 0 h 439"/>
                <a:gd name="T6" fmla="*/ 2645 w 2645"/>
                <a:gd name="T7" fmla="*/ 0 h 4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5"/>
                <a:gd name="T13" fmla="*/ 0 h 439"/>
                <a:gd name="T14" fmla="*/ 2645 w 2645"/>
                <a:gd name="T15" fmla="*/ 439 h 4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5" h="439">
                  <a:moveTo>
                    <a:pt x="2645" y="0"/>
                  </a:moveTo>
                  <a:lnTo>
                    <a:pt x="2108" y="439"/>
                  </a:lnTo>
                  <a:lnTo>
                    <a:pt x="0" y="0"/>
                  </a:lnTo>
                  <a:lnTo>
                    <a:pt x="264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</p:grpSp>
      <p:sp>
        <p:nvSpPr>
          <p:cNvPr id="15" name="标题 1">
            <a:extLst>
              <a:ext uri="{FF2B5EF4-FFF2-40B4-BE49-F238E27FC236}">
                <a16:creationId xmlns:a16="http://schemas.microsoft.com/office/drawing/2014/main" id="{F2E42E42-26D8-46B8-A827-DAC35A20FC54}"/>
              </a:ext>
            </a:extLst>
          </p:cNvPr>
          <p:cNvSpPr txBox="1">
            <a:spLocks/>
          </p:cNvSpPr>
          <p:nvPr/>
        </p:nvSpPr>
        <p:spPr>
          <a:xfrm>
            <a:off x="1024128" y="426103"/>
            <a:ext cx="10515600" cy="533400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黑体简体" pitchFamily="-112" charset="-122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9pPr>
          </a:lstStyle>
          <a:p>
            <a:pPr eaLnBrk="1" hangingPunct="1"/>
            <a:r>
              <a:rPr lang="zh-CN" altLang="en-US" kern="0" dirty="0">
                <a:solidFill>
                  <a:schemeClr val="tx1"/>
                </a:solidFill>
              </a:rPr>
              <a:t>国内消费增速</a:t>
            </a:r>
            <a:endParaRPr lang="en-US" altLang="zh-CN" kern="0" dirty="0">
              <a:solidFill>
                <a:schemeClr val="tx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CAC5FB2-F156-448A-A7F8-CAECA089F39D}"/>
              </a:ext>
            </a:extLst>
          </p:cNvPr>
          <p:cNvSpPr txBox="1"/>
          <p:nvPr/>
        </p:nvSpPr>
        <p:spPr>
          <a:xfrm>
            <a:off x="9264353" y="6408580"/>
            <a:ext cx="276993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eaLnBrk="1" hangingPunct="1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、平安期货研究所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055440" y="1196752"/>
            <a:ext cx="5275530" cy="48965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6384032" y="1196752"/>
            <a:ext cx="5275530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28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1">
            <a:extLst>
              <a:ext uri="{FF2B5EF4-FFF2-40B4-BE49-F238E27FC236}">
                <a16:creationId xmlns:a16="http://schemas.microsoft.com/office/drawing/2014/main" id="{535CA821-70F1-4B23-869B-F7A6719C1742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50913" cy="1020763"/>
            <a:chOff x="0" y="295275"/>
            <a:chExt cx="7162800" cy="5357813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4C07F76B-66AF-427A-8D43-07AC2AAE4D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2423161"/>
              <a:ext cx="7162799" cy="1955164"/>
            </a:xfrm>
            <a:custGeom>
              <a:avLst/>
              <a:gdLst>
                <a:gd name="T0" fmla="*/ 0 w 4151"/>
                <a:gd name="T1" fmla="*/ 1361 h 1361"/>
                <a:gd name="T2" fmla="*/ 4151 w 4151"/>
                <a:gd name="T3" fmla="*/ 1361 h 1361"/>
                <a:gd name="T4" fmla="*/ 4151 w 4151"/>
                <a:gd name="T5" fmla="*/ 294 h 1361"/>
                <a:gd name="T6" fmla="*/ 1945 w 4151"/>
                <a:gd name="T7" fmla="*/ 0 h 1361"/>
                <a:gd name="T8" fmla="*/ 0 w 4151"/>
                <a:gd name="T9" fmla="*/ 1361 h 13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51"/>
                <a:gd name="T16" fmla="*/ 0 h 1361"/>
                <a:gd name="T17" fmla="*/ 4151 w 4151"/>
                <a:gd name="T18" fmla="*/ 1361 h 13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51" h="1361">
                  <a:moveTo>
                    <a:pt x="0" y="1361"/>
                  </a:moveTo>
                  <a:lnTo>
                    <a:pt x="4151" y="1361"/>
                  </a:lnTo>
                  <a:lnTo>
                    <a:pt x="4151" y="294"/>
                  </a:lnTo>
                  <a:lnTo>
                    <a:pt x="1945" y="0"/>
                  </a:lnTo>
                  <a:lnTo>
                    <a:pt x="0" y="1361"/>
                  </a:lnTo>
                  <a:close/>
                </a:path>
              </a:pathLst>
            </a:cu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55" t="-21463" r="255" b="-40976"/>
              </a:stretch>
            </a:blip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B4E11C38-A868-4F58-ADD5-5B07DCE44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95275"/>
              <a:ext cx="3355977" cy="4084638"/>
            </a:xfrm>
            <a:custGeom>
              <a:avLst/>
              <a:gdLst>
                <a:gd name="T0" fmla="*/ 2147483646 w 1945"/>
                <a:gd name="T1" fmla="*/ 2147483646 h 2843"/>
                <a:gd name="T2" fmla="*/ 0 w 1945"/>
                <a:gd name="T3" fmla="*/ 0 h 2843"/>
                <a:gd name="T4" fmla="*/ 0 w 1945"/>
                <a:gd name="T5" fmla="*/ 2147483646 h 2843"/>
                <a:gd name="T6" fmla="*/ 2147483646 w 1945"/>
                <a:gd name="T7" fmla="*/ 2147483646 h 28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45"/>
                <a:gd name="T13" fmla="*/ 0 h 2843"/>
                <a:gd name="T14" fmla="*/ 1945 w 1945"/>
                <a:gd name="T15" fmla="*/ 2843 h 28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45" h="2843">
                  <a:moveTo>
                    <a:pt x="1945" y="1482"/>
                  </a:moveTo>
                  <a:lnTo>
                    <a:pt x="0" y="0"/>
                  </a:lnTo>
                  <a:lnTo>
                    <a:pt x="0" y="2843"/>
                  </a:lnTo>
                  <a:lnTo>
                    <a:pt x="1945" y="1482"/>
                  </a:lnTo>
                  <a:close/>
                </a:path>
              </a:pathLst>
            </a:custGeom>
            <a:solidFill>
              <a:srgbClr val="C64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421515D-021B-4ACC-8D67-8A12981D5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78325"/>
              <a:ext cx="2598738" cy="1274763"/>
            </a:xfrm>
            <a:custGeom>
              <a:avLst/>
              <a:gdLst>
                <a:gd name="T0" fmla="*/ 0 w 1506"/>
                <a:gd name="T1" fmla="*/ 2147483646 h 887"/>
                <a:gd name="T2" fmla="*/ 2147483646 w 1506"/>
                <a:gd name="T3" fmla="*/ 0 h 887"/>
                <a:gd name="T4" fmla="*/ 0 w 1506"/>
                <a:gd name="T5" fmla="*/ 0 h 887"/>
                <a:gd name="T6" fmla="*/ 0 w 1506"/>
                <a:gd name="T7" fmla="*/ 2147483646 h 8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06"/>
                <a:gd name="T13" fmla="*/ 0 h 887"/>
                <a:gd name="T14" fmla="*/ 1506 w 1506"/>
                <a:gd name="T15" fmla="*/ 887 h 8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06" h="887">
                  <a:moveTo>
                    <a:pt x="0" y="887"/>
                  </a:moveTo>
                  <a:lnTo>
                    <a:pt x="1506" y="0"/>
                  </a:lnTo>
                  <a:lnTo>
                    <a:pt x="0" y="0"/>
                  </a:lnTo>
                  <a:lnTo>
                    <a:pt x="0" y="88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7058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BD06D4F-63E7-4C82-ACB0-5BD7E27F4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873" y="4378210"/>
              <a:ext cx="4567927" cy="633272"/>
            </a:xfrm>
            <a:custGeom>
              <a:avLst/>
              <a:gdLst>
                <a:gd name="T0" fmla="*/ 2645 w 2645"/>
                <a:gd name="T1" fmla="*/ 0 h 439"/>
                <a:gd name="T2" fmla="*/ 2108 w 2645"/>
                <a:gd name="T3" fmla="*/ 439 h 439"/>
                <a:gd name="T4" fmla="*/ 0 w 2645"/>
                <a:gd name="T5" fmla="*/ 0 h 439"/>
                <a:gd name="T6" fmla="*/ 2645 w 2645"/>
                <a:gd name="T7" fmla="*/ 0 h 4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5"/>
                <a:gd name="T13" fmla="*/ 0 h 439"/>
                <a:gd name="T14" fmla="*/ 2645 w 2645"/>
                <a:gd name="T15" fmla="*/ 439 h 4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5" h="439">
                  <a:moveTo>
                    <a:pt x="2645" y="0"/>
                  </a:moveTo>
                  <a:lnTo>
                    <a:pt x="2108" y="439"/>
                  </a:lnTo>
                  <a:lnTo>
                    <a:pt x="0" y="0"/>
                  </a:lnTo>
                  <a:lnTo>
                    <a:pt x="264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</p:grpSp>
      <p:sp>
        <p:nvSpPr>
          <p:cNvPr id="15" name="标题 1">
            <a:extLst>
              <a:ext uri="{FF2B5EF4-FFF2-40B4-BE49-F238E27FC236}">
                <a16:creationId xmlns:a16="http://schemas.microsoft.com/office/drawing/2014/main" id="{F2E42E42-26D8-46B8-A827-DAC35A20FC54}"/>
              </a:ext>
            </a:extLst>
          </p:cNvPr>
          <p:cNvSpPr txBox="1">
            <a:spLocks/>
          </p:cNvSpPr>
          <p:nvPr/>
        </p:nvSpPr>
        <p:spPr>
          <a:xfrm>
            <a:off x="1024128" y="426103"/>
            <a:ext cx="10515600" cy="533400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黑体简体" pitchFamily="-112" charset="-122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9pPr>
          </a:lstStyle>
          <a:p>
            <a:pPr eaLnBrk="1" hangingPunct="1"/>
            <a:r>
              <a:rPr lang="zh-CN" altLang="en-US" kern="0" dirty="0">
                <a:solidFill>
                  <a:schemeClr val="tx1"/>
                </a:solidFill>
              </a:rPr>
              <a:t>国内产量增速</a:t>
            </a:r>
            <a:endParaRPr lang="en-US" altLang="zh-CN" kern="0" dirty="0">
              <a:solidFill>
                <a:schemeClr val="tx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CAC5FB2-F156-448A-A7F8-CAECA089F39D}"/>
              </a:ext>
            </a:extLst>
          </p:cNvPr>
          <p:cNvSpPr txBox="1"/>
          <p:nvPr/>
        </p:nvSpPr>
        <p:spPr>
          <a:xfrm>
            <a:off x="9264353" y="6408580"/>
            <a:ext cx="276993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eaLnBrk="1" hangingPunct="1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、平安期货研究所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967926" y="1214472"/>
            <a:ext cx="4371727" cy="487237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5828729" y="1274797"/>
            <a:ext cx="4371727" cy="487237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962623" y="1020763"/>
            <a:ext cx="5097110" cy="515053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5895434" y="1020763"/>
            <a:ext cx="5097110" cy="515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550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449330"/>
            <a:ext cx="432486" cy="3475283"/>
          </a:xfrm>
          <a:prstGeom prst="rect">
            <a:avLst/>
          </a:prstGeom>
          <a:solidFill>
            <a:srgbClr val="C64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31378" y="1648240"/>
            <a:ext cx="4727022" cy="532491"/>
            <a:chOff x="5053922" y="1298448"/>
            <a:chExt cx="4727022" cy="532491"/>
          </a:xfrm>
        </p:grpSpPr>
        <p:sp>
          <p:nvSpPr>
            <p:cNvPr id="6" name="矩形: 圆角 7">
              <a:extLst>
                <a:ext uri="{FF2B5EF4-FFF2-40B4-BE49-F238E27FC236}">
                  <a16:creationId xmlns:a16="http://schemas.microsoft.com/office/drawing/2014/main" id="{D3D39D82-905F-47E9-B838-6AD520E16B22}"/>
                </a:ext>
              </a:extLst>
            </p:cNvPr>
            <p:cNvSpPr/>
            <p:nvPr/>
          </p:nvSpPr>
          <p:spPr>
            <a:xfrm>
              <a:off x="5053922" y="1377422"/>
              <a:ext cx="2723538" cy="453517"/>
            </a:xfrm>
            <a:prstGeom prst="roundRect">
              <a:avLst>
                <a:gd name="adj" fmla="val 12331"/>
              </a:avLst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5321808" y="1298448"/>
              <a:ext cx="4459136" cy="393192"/>
              <a:chOff x="5321808" y="1298448"/>
              <a:chExt cx="4459136" cy="393192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21808" y="1298448"/>
                <a:ext cx="567853" cy="393192"/>
              </a:xfrm>
              <a:prstGeom prst="rect">
                <a:avLst/>
              </a:prstGeom>
              <a:solidFill>
                <a:srgbClr val="C645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ln w="0"/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>
                  <a:ln w="0"/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5921915" y="1298448"/>
                <a:ext cx="3859029" cy="393192"/>
              </a:xfrm>
              <a:prstGeom prst="rect">
                <a:avLst/>
              </a:prstGeom>
              <a:solidFill>
                <a:srgbClr val="FBE5D6">
                  <a:alpha val="5882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b="1" kern="0" dirty="0">
                    <a:solidFill>
                      <a:srgbClr val="C6450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" panose="020B0502040204020203" pitchFamily="34" charset="0"/>
                  </a:rPr>
                  <a:t>大宗商品市场跟踪</a:t>
                </a:r>
              </a:p>
            </p:txBody>
          </p:sp>
        </p:grpSp>
      </p:grpSp>
      <p:sp>
        <p:nvSpPr>
          <p:cNvPr id="14" name="ï$liḑê">
            <a:extLst>
              <a:ext uri="{FF2B5EF4-FFF2-40B4-BE49-F238E27FC236}">
                <a16:creationId xmlns:a16="http://schemas.microsoft.com/office/drawing/2014/main" id="{242081F1-E3F8-4206-8DED-8F5F4ED4230D}"/>
              </a:ext>
            </a:extLst>
          </p:cNvPr>
          <p:cNvSpPr txBox="1"/>
          <p:nvPr/>
        </p:nvSpPr>
        <p:spPr>
          <a:xfrm>
            <a:off x="2031213" y="2879196"/>
            <a:ext cx="1570777" cy="61555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>
            <a:outerShdw blurRad="127000" dist="63500" dir="8100000" sx="95000" sy="95000" algn="tr" rotWithShape="0">
              <a:prstClr val="black">
                <a:alpha val="25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 defTabSz="1219170" eaLnBrk="1" fontAlgn="auto" hangingPunct="1">
              <a:spcBef>
                <a:spcPts val="0"/>
              </a:spcBef>
              <a:spcAft>
                <a:spcPts val="600"/>
              </a:spcAft>
              <a:defRPr sz="1600" kern="0">
                <a:gradFill>
                  <a:gsLst>
                    <a:gs pos="0">
                      <a:srgbClr val="ED7D31"/>
                    </a:gs>
                    <a:gs pos="100000">
                      <a:srgbClr val="ED7D31">
                        <a:lumMod val="75000"/>
                      </a:srgbClr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zh-CN" altLang="en-US" sz="3200" b="1">
                <a:solidFill>
                  <a:srgbClr val="C64504"/>
                </a:solidFill>
              </a:rPr>
              <a:t>目 录</a:t>
            </a:r>
            <a:endParaRPr lang="en-US" altLang="zh-CN" sz="3200" b="1" dirty="0">
              <a:solidFill>
                <a:srgbClr val="C64504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331378" y="2541584"/>
            <a:ext cx="4727022" cy="532491"/>
            <a:chOff x="5053922" y="1298448"/>
            <a:chExt cx="4727022" cy="532491"/>
          </a:xfrm>
        </p:grpSpPr>
        <p:sp>
          <p:nvSpPr>
            <p:cNvPr id="16" name="矩形: 圆角 7">
              <a:extLst>
                <a:ext uri="{FF2B5EF4-FFF2-40B4-BE49-F238E27FC236}">
                  <a16:creationId xmlns:a16="http://schemas.microsoft.com/office/drawing/2014/main" id="{D3D39D82-905F-47E9-B838-6AD520E16B22}"/>
                </a:ext>
              </a:extLst>
            </p:cNvPr>
            <p:cNvSpPr/>
            <p:nvPr/>
          </p:nvSpPr>
          <p:spPr>
            <a:xfrm>
              <a:off x="5053922" y="1377422"/>
              <a:ext cx="2723538" cy="453517"/>
            </a:xfrm>
            <a:prstGeom prst="roundRect">
              <a:avLst>
                <a:gd name="adj" fmla="val 12331"/>
              </a:avLst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5321808" y="1298448"/>
              <a:ext cx="4459136" cy="393192"/>
              <a:chOff x="5321808" y="1298448"/>
              <a:chExt cx="4459136" cy="393192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5321808" y="1298448"/>
                <a:ext cx="567853" cy="393192"/>
              </a:xfrm>
              <a:prstGeom prst="rect">
                <a:avLst/>
              </a:prstGeom>
              <a:solidFill>
                <a:srgbClr val="C645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ln w="0"/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>
                  <a:ln w="0"/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5921915" y="1298448"/>
                <a:ext cx="3859029" cy="393192"/>
              </a:xfrm>
              <a:prstGeom prst="rect">
                <a:avLst/>
              </a:prstGeom>
              <a:solidFill>
                <a:srgbClr val="FBE5D6">
                  <a:alpha val="5882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b="1" kern="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" panose="020B0502040204020203" pitchFamily="34" charset="0"/>
                  </a:rPr>
                  <a:t>商品与宏观经济指标</a:t>
                </a: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5331378" y="3434928"/>
            <a:ext cx="4727022" cy="532491"/>
            <a:chOff x="5053922" y="1298448"/>
            <a:chExt cx="4727022" cy="532491"/>
          </a:xfrm>
        </p:grpSpPr>
        <p:sp>
          <p:nvSpPr>
            <p:cNvPr id="21" name="矩形: 圆角 7">
              <a:extLst>
                <a:ext uri="{FF2B5EF4-FFF2-40B4-BE49-F238E27FC236}">
                  <a16:creationId xmlns:a16="http://schemas.microsoft.com/office/drawing/2014/main" id="{D3D39D82-905F-47E9-B838-6AD520E16B22}"/>
                </a:ext>
              </a:extLst>
            </p:cNvPr>
            <p:cNvSpPr/>
            <p:nvPr/>
          </p:nvSpPr>
          <p:spPr>
            <a:xfrm>
              <a:off x="5053922" y="1377422"/>
              <a:ext cx="2723538" cy="453517"/>
            </a:xfrm>
            <a:prstGeom prst="roundRect">
              <a:avLst>
                <a:gd name="adj" fmla="val 12331"/>
              </a:avLst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5321808" y="1298448"/>
              <a:ext cx="4459136" cy="393192"/>
              <a:chOff x="5321808" y="1298448"/>
              <a:chExt cx="4459136" cy="393192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5321808" y="1298448"/>
                <a:ext cx="567853" cy="393192"/>
              </a:xfrm>
              <a:prstGeom prst="rect">
                <a:avLst/>
              </a:prstGeom>
              <a:solidFill>
                <a:srgbClr val="C645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ln w="0"/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>
                  <a:ln w="0"/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5921915" y="1298448"/>
                <a:ext cx="3859029" cy="393192"/>
              </a:xfrm>
              <a:prstGeom prst="rect">
                <a:avLst/>
              </a:prstGeom>
              <a:solidFill>
                <a:srgbClr val="FBE5D6">
                  <a:alpha val="5882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b="1" kern="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" panose="020B0502040204020203" pitchFamily="34" charset="0"/>
                  </a:rPr>
                  <a:t>商品与大类资产表现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66555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1">
            <a:extLst>
              <a:ext uri="{FF2B5EF4-FFF2-40B4-BE49-F238E27FC236}">
                <a16:creationId xmlns:a16="http://schemas.microsoft.com/office/drawing/2014/main" id="{535CA821-70F1-4B23-869B-F7A6719C1742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50913" cy="1020763"/>
            <a:chOff x="0" y="295275"/>
            <a:chExt cx="7162800" cy="5357813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4C07F76B-66AF-427A-8D43-07AC2AAE4D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2423161"/>
              <a:ext cx="7162799" cy="1955164"/>
            </a:xfrm>
            <a:custGeom>
              <a:avLst/>
              <a:gdLst>
                <a:gd name="T0" fmla="*/ 0 w 4151"/>
                <a:gd name="T1" fmla="*/ 1361 h 1361"/>
                <a:gd name="T2" fmla="*/ 4151 w 4151"/>
                <a:gd name="T3" fmla="*/ 1361 h 1361"/>
                <a:gd name="T4" fmla="*/ 4151 w 4151"/>
                <a:gd name="T5" fmla="*/ 294 h 1361"/>
                <a:gd name="T6" fmla="*/ 1945 w 4151"/>
                <a:gd name="T7" fmla="*/ 0 h 1361"/>
                <a:gd name="T8" fmla="*/ 0 w 4151"/>
                <a:gd name="T9" fmla="*/ 1361 h 13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51"/>
                <a:gd name="T16" fmla="*/ 0 h 1361"/>
                <a:gd name="T17" fmla="*/ 4151 w 4151"/>
                <a:gd name="T18" fmla="*/ 1361 h 13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51" h="1361">
                  <a:moveTo>
                    <a:pt x="0" y="1361"/>
                  </a:moveTo>
                  <a:lnTo>
                    <a:pt x="4151" y="1361"/>
                  </a:lnTo>
                  <a:lnTo>
                    <a:pt x="4151" y="294"/>
                  </a:lnTo>
                  <a:lnTo>
                    <a:pt x="1945" y="0"/>
                  </a:lnTo>
                  <a:lnTo>
                    <a:pt x="0" y="1361"/>
                  </a:lnTo>
                  <a:close/>
                </a:path>
              </a:pathLst>
            </a:cu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55" t="-21463" r="255" b="-40976"/>
              </a:stretch>
            </a:blip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B4E11C38-A868-4F58-ADD5-5B07DCE44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95275"/>
              <a:ext cx="3355977" cy="4084638"/>
            </a:xfrm>
            <a:custGeom>
              <a:avLst/>
              <a:gdLst>
                <a:gd name="T0" fmla="*/ 2147483646 w 1945"/>
                <a:gd name="T1" fmla="*/ 2147483646 h 2843"/>
                <a:gd name="T2" fmla="*/ 0 w 1945"/>
                <a:gd name="T3" fmla="*/ 0 h 2843"/>
                <a:gd name="T4" fmla="*/ 0 w 1945"/>
                <a:gd name="T5" fmla="*/ 2147483646 h 2843"/>
                <a:gd name="T6" fmla="*/ 2147483646 w 1945"/>
                <a:gd name="T7" fmla="*/ 2147483646 h 28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45"/>
                <a:gd name="T13" fmla="*/ 0 h 2843"/>
                <a:gd name="T14" fmla="*/ 1945 w 1945"/>
                <a:gd name="T15" fmla="*/ 2843 h 28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45" h="2843">
                  <a:moveTo>
                    <a:pt x="1945" y="1482"/>
                  </a:moveTo>
                  <a:lnTo>
                    <a:pt x="0" y="0"/>
                  </a:lnTo>
                  <a:lnTo>
                    <a:pt x="0" y="2843"/>
                  </a:lnTo>
                  <a:lnTo>
                    <a:pt x="1945" y="1482"/>
                  </a:lnTo>
                  <a:close/>
                </a:path>
              </a:pathLst>
            </a:custGeom>
            <a:solidFill>
              <a:srgbClr val="C64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421515D-021B-4ACC-8D67-8A12981D5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78325"/>
              <a:ext cx="2598738" cy="1274763"/>
            </a:xfrm>
            <a:custGeom>
              <a:avLst/>
              <a:gdLst>
                <a:gd name="T0" fmla="*/ 0 w 1506"/>
                <a:gd name="T1" fmla="*/ 2147483646 h 887"/>
                <a:gd name="T2" fmla="*/ 2147483646 w 1506"/>
                <a:gd name="T3" fmla="*/ 0 h 887"/>
                <a:gd name="T4" fmla="*/ 0 w 1506"/>
                <a:gd name="T5" fmla="*/ 0 h 887"/>
                <a:gd name="T6" fmla="*/ 0 w 1506"/>
                <a:gd name="T7" fmla="*/ 2147483646 h 8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06"/>
                <a:gd name="T13" fmla="*/ 0 h 887"/>
                <a:gd name="T14" fmla="*/ 1506 w 1506"/>
                <a:gd name="T15" fmla="*/ 887 h 8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06" h="887">
                  <a:moveTo>
                    <a:pt x="0" y="887"/>
                  </a:moveTo>
                  <a:lnTo>
                    <a:pt x="1506" y="0"/>
                  </a:lnTo>
                  <a:lnTo>
                    <a:pt x="0" y="0"/>
                  </a:lnTo>
                  <a:lnTo>
                    <a:pt x="0" y="88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7058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BD06D4F-63E7-4C82-ACB0-5BD7E27F4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873" y="4378210"/>
              <a:ext cx="4567927" cy="633272"/>
            </a:xfrm>
            <a:custGeom>
              <a:avLst/>
              <a:gdLst>
                <a:gd name="T0" fmla="*/ 2645 w 2645"/>
                <a:gd name="T1" fmla="*/ 0 h 439"/>
                <a:gd name="T2" fmla="*/ 2108 w 2645"/>
                <a:gd name="T3" fmla="*/ 439 h 439"/>
                <a:gd name="T4" fmla="*/ 0 w 2645"/>
                <a:gd name="T5" fmla="*/ 0 h 439"/>
                <a:gd name="T6" fmla="*/ 2645 w 2645"/>
                <a:gd name="T7" fmla="*/ 0 h 4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5"/>
                <a:gd name="T13" fmla="*/ 0 h 439"/>
                <a:gd name="T14" fmla="*/ 2645 w 2645"/>
                <a:gd name="T15" fmla="*/ 439 h 4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5" h="439">
                  <a:moveTo>
                    <a:pt x="2645" y="0"/>
                  </a:moveTo>
                  <a:lnTo>
                    <a:pt x="2108" y="439"/>
                  </a:lnTo>
                  <a:lnTo>
                    <a:pt x="0" y="0"/>
                  </a:lnTo>
                  <a:lnTo>
                    <a:pt x="264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</p:grpSp>
      <p:sp>
        <p:nvSpPr>
          <p:cNvPr id="15" name="标题 1">
            <a:extLst>
              <a:ext uri="{FF2B5EF4-FFF2-40B4-BE49-F238E27FC236}">
                <a16:creationId xmlns:a16="http://schemas.microsoft.com/office/drawing/2014/main" id="{F2E42E42-26D8-46B8-A827-DAC35A20FC54}"/>
              </a:ext>
            </a:extLst>
          </p:cNvPr>
          <p:cNvSpPr txBox="1">
            <a:spLocks/>
          </p:cNvSpPr>
          <p:nvPr/>
        </p:nvSpPr>
        <p:spPr>
          <a:xfrm>
            <a:off x="1024128" y="426103"/>
            <a:ext cx="10515600" cy="533400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黑体简体" pitchFamily="-112" charset="-122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9pPr>
          </a:lstStyle>
          <a:p>
            <a:pPr eaLnBrk="1" hangingPunct="1"/>
            <a:r>
              <a:rPr lang="zh-CN" altLang="en-US" kern="0" dirty="0">
                <a:solidFill>
                  <a:schemeClr val="tx1"/>
                </a:solidFill>
              </a:rPr>
              <a:t>国内产量增速</a:t>
            </a:r>
            <a:endParaRPr lang="en-US" altLang="zh-CN" kern="0" dirty="0">
              <a:solidFill>
                <a:schemeClr val="tx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CAC5FB2-F156-448A-A7F8-CAECA089F39D}"/>
              </a:ext>
            </a:extLst>
          </p:cNvPr>
          <p:cNvSpPr txBox="1"/>
          <p:nvPr/>
        </p:nvSpPr>
        <p:spPr>
          <a:xfrm>
            <a:off x="9264353" y="6408580"/>
            <a:ext cx="276993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eaLnBrk="1" hangingPunct="1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、平安期货研究所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48" y="1124745"/>
            <a:ext cx="5235167" cy="53071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24745"/>
            <a:ext cx="5235167" cy="530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76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1">
            <a:extLst>
              <a:ext uri="{FF2B5EF4-FFF2-40B4-BE49-F238E27FC236}">
                <a16:creationId xmlns:a16="http://schemas.microsoft.com/office/drawing/2014/main" id="{535CA821-70F1-4B23-869B-F7A6719C1742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50913" cy="1020763"/>
            <a:chOff x="0" y="295275"/>
            <a:chExt cx="7162800" cy="5357813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4C07F76B-66AF-427A-8D43-07AC2AAE4D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2423161"/>
              <a:ext cx="7162799" cy="1955164"/>
            </a:xfrm>
            <a:custGeom>
              <a:avLst/>
              <a:gdLst>
                <a:gd name="T0" fmla="*/ 0 w 4151"/>
                <a:gd name="T1" fmla="*/ 1361 h 1361"/>
                <a:gd name="T2" fmla="*/ 4151 w 4151"/>
                <a:gd name="T3" fmla="*/ 1361 h 1361"/>
                <a:gd name="T4" fmla="*/ 4151 w 4151"/>
                <a:gd name="T5" fmla="*/ 294 h 1361"/>
                <a:gd name="T6" fmla="*/ 1945 w 4151"/>
                <a:gd name="T7" fmla="*/ 0 h 1361"/>
                <a:gd name="T8" fmla="*/ 0 w 4151"/>
                <a:gd name="T9" fmla="*/ 1361 h 13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51"/>
                <a:gd name="T16" fmla="*/ 0 h 1361"/>
                <a:gd name="T17" fmla="*/ 4151 w 4151"/>
                <a:gd name="T18" fmla="*/ 1361 h 13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51" h="1361">
                  <a:moveTo>
                    <a:pt x="0" y="1361"/>
                  </a:moveTo>
                  <a:lnTo>
                    <a:pt x="4151" y="1361"/>
                  </a:lnTo>
                  <a:lnTo>
                    <a:pt x="4151" y="294"/>
                  </a:lnTo>
                  <a:lnTo>
                    <a:pt x="1945" y="0"/>
                  </a:lnTo>
                  <a:lnTo>
                    <a:pt x="0" y="1361"/>
                  </a:lnTo>
                  <a:close/>
                </a:path>
              </a:pathLst>
            </a:cu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55" t="-21463" r="255" b="-40976"/>
              </a:stretch>
            </a:blip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B4E11C38-A868-4F58-ADD5-5B07DCE44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95275"/>
              <a:ext cx="3355977" cy="4084638"/>
            </a:xfrm>
            <a:custGeom>
              <a:avLst/>
              <a:gdLst>
                <a:gd name="T0" fmla="*/ 2147483646 w 1945"/>
                <a:gd name="T1" fmla="*/ 2147483646 h 2843"/>
                <a:gd name="T2" fmla="*/ 0 w 1945"/>
                <a:gd name="T3" fmla="*/ 0 h 2843"/>
                <a:gd name="T4" fmla="*/ 0 w 1945"/>
                <a:gd name="T5" fmla="*/ 2147483646 h 2843"/>
                <a:gd name="T6" fmla="*/ 2147483646 w 1945"/>
                <a:gd name="T7" fmla="*/ 2147483646 h 28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45"/>
                <a:gd name="T13" fmla="*/ 0 h 2843"/>
                <a:gd name="T14" fmla="*/ 1945 w 1945"/>
                <a:gd name="T15" fmla="*/ 2843 h 28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45" h="2843">
                  <a:moveTo>
                    <a:pt x="1945" y="1482"/>
                  </a:moveTo>
                  <a:lnTo>
                    <a:pt x="0" y="0"/>
                  </a:lnTo>
                  <a:lnTo>
                    <a:pt x="0" y="2843"/>
                  </a:lnTo>
                  <a:lnTo>
                    <a:pt x="1945" y="1482"/>
                  </a:lnTo>
                  <a:close/>
                </a:path>
              </a:pathLst>
            </a:custGeom>
            <a:solidFill>
              <a:srgbClr val="C64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421515D-021B-4ACC-8D67-8A12981D5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78325"/>
              <a:ext cx="2598738" cy="1274763"/>
            </a:xfrm>
            <a:custGeom>
              <a:avLst/>
              <a:gdLst>
                <a:gd name="T0" fmla="*/ 0 w 1506"/>
                <a:gd name="T1" fmla="*/ 2147483646 h 887"/>
                <a:gd name="T2" fmla="*/ 2147483646 w 1506"/>
                <a:gd name="T3" fmla="*/ 0 h 887"/>
                <a:gd name="T4" fmla="*/ 0 w 1506"/>
                <a:gd name="T5" fmla="*/ 0 h 887"/>
                <a:gd name="T6" fmla="*/ 0 w 1506"/>
                <a:gd name="T7" fmla="*/ 2147483646 h 8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06"/>
                <a:gd name="T13" fmla="*/ 0 h 887"/>
                <a:gd name="T14" fmla="*/ 1506 w 1506"/>
                <a:gd name="T15" fmla="*/ 887 h 8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06" h="887">
                  <a:moveTo>
                    <a:pt x="0" y="887"/>
                  </a:moveTo>
                  <a:lnTo>
                    <a:pt x="1506" y="0"/>
                  </a:lnTo>
                  <a:lnTo>
                    <a:pt x="0" y="0"/>
                  </a:lnTo>
                  <a:lnTo>
                    <a:pt x="0" y="88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7058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BD06D4F-63E7-4C82-ACB0-5BD7E27F4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873" y="4378210"/>
              <a:ext cx="4567927" cy="633272"/>
            </a:xfrm>
            <a:custGeom>
              <a:avLst/>
              <a:gdLst>
                <a:gd name="T0" fmla="*/ 2645 w 2645"/>
                <a:gd name="T1" fmla="*/ 0 h 439"/>
                <a:gd name="T2" fmla="*/ 2108 w 2645"/>
                <a:gd name="T3" fmla="*/ 439 h 439"/>
                <a:gd name="T4" fmla="*/ 0 w 2645"/>
                <a:gd name="T5" fmla="*/ 0 h 439"/>
                <a:gd name="T6" fmla="*/ 2645 w 2645"/>
                <a:gd name="T7" fmla="*/ 0 h 4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5"/>
                <a:gd name="T13" fmla="*/ 0 h 439"/>
                <a:gd name="T14" fmla="*/ 2645 w 2645"/>
                <a:gd name="T15" fmla="*/ 439 h 4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5" h="439">
                  <a:moveTo>
                    <a:pt x="2645" y="0"/>
                  </a:moveTo>
                  <a:lnTo>
                    <a:pt x="2108" y="439"/>
                  </a:lnTo>
                  <a:lnTo>
                    <a:pt x="0" y="0"/>
                  </a:lnTo>
                  <a:lnTo>
                    <a:pt x="264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</p:grpSp>
      <p:sp>
        <p:nvSpPr>
          <p:cNvPr id="15" name="标题 1">
            <a:extLst>
              <a:ext uri="{FF2B5EF4-FFF2-40B4-BE49-F238E27FC236}">
                <a16:creationId xmlns:a16="http://schemas.microsoft.com/office/drawing/2014/main" id="{F2E42E42-26D8-46B8-A827-DAC35A20FC54}"/>
              </a:ext>
            </a:extLst>
          </p:cNvPr>
          <p:cNvSpPr txBox="1">
            <a:spLocks/>
          </p:cNvSpPr>
          <p:nvPr/>
        </p:nvSpPr>
        <p:spPr>
          <a:xfrm>
            <a:off x="1024128" y="426103"/>
            <a:ext cx="10515600" cy="533400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黑体简体" pitchFamily="-112" charset="-122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9pPr>
          </a:lstStyle>
          <a:p>
            <a:pPr eaLnBrk="1" hangingPunct="1"/>
            <a:r>
              <a:rPr lang="zh-CN" altLang="en-US" kern="0" dirty="0">
                <a:solidFill>
                  <a:schemeClr val="tx1"/>
                </a:solidFill>
              </a:rPr>
              <a:t>国内产量增速</a:t>
            </a:r>
            <a:endParaRPr lang="en-US" altLang="zh-CN" kern="0" dirty="0">
              <a:solidFill>
                <a:schemeClr val="tx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CAC5FB2-F156-448A-A7F8-CAECA089F39D}"/>
              </a:ext>
            </a:extLst>
          </p:cNvPr>
          <p:cNvSpPr txBox="1"/>
          <p:nvPr/>
        </p:nvSpPr>
        <p:spPr>
          <a:xfrm>
            <a:off x="9264353" y="6408580"/>
            <a:ext cx="276993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eaLnBrk="1" hangingPunct="1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、平安期货研究所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39" y="898525"/>
            <a:ext cx="5268861" cy="55100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784" y="893893"/>
            <a:ext cx="5206816" cy="554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521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449330"/>
            <a:ext cx="432486" cy="3475283"/>
          </a:xfrm>
          <a:prstGeom prst="rect">
            <a:avLst/>
          </a:prstGeom>
          <a:solidFill>
            <a:srgbClr val="C64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31378" y="1648240"/>
            <a:ext cx="4727022" cy="532491"/>
            <a:chOff x="5053922" y="1298448"/>
            <a:chExt cx="4727022" cy="532491"/>
          </a:xfrm>
        </p:grpSpPr>
        <p:sp>
          <p:nvSpPr>
            <p:cNvPr id="6" name="矩形: 圆角 7">
              <a:extLst>
                <a:ext uri="{FF2B5EF4-FFF2-40B4-BE49-F238E27FC236}">
                  <a16:creationId xmlns:a16="http://schemas.microsoft.com/office/drawing/2014/main" id="{D3D39D82-905F-47E9-B838-6AD520E16B22}"/>
                </a:ext>
              </a:extLst>
            </p:cNvPr>
            <p:cNvSpPr/>
            <p:nvPr/>
          </p:nvSpPr>
          <p:spPr>
            <a:xfrm>
              <a:off x="5053922" y="1377422"/>
              <a:ext cx="2723538" cy="453517"/>
            </a:xfrm>
            <a:prstGeom prst="roundRect">
              <a:avLst>
                <a:gd name="adj" fmla="val 12331"/>
              </a:avLst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5321808" y="1298448"/>
              <a:ext cx="4459136" cy="393192"/>
              <a:chOff x="5321808" y="1298448"/>
              <a:chExt cx="4459136" cy="393192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21808" y="1298448"/>
                <a:ext cx="567853" cy="393192"/>
              </a:xfrm>
              <a:prstGeom prst="rect">
                <a:avLst/>
              </a:prstGeom>
              <a:solidFill>
                <a:srgbClr val="C645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ln w="0"/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>
                  <a:ln w="0"/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5921915" y="1298448"/>
                <a:ext cx="3859029" cy="393192"/>
              </a:xfrm>
              <a:prstGeom prst="rect">
                <a:avLst/>
              </a:prstGeom>
              <a:solidFill>
                <a:srgbClr val="FBE5D6">
                  <a:alpha val="5882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b="1" kern="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" panose="020B0502040204020203" pitchFamily="34" charset="0"/>
                  </a:rPr>
                  <a:t>大宗商品市场跟踪</a:t>
                </a:r>
              </a:p>
            </p:txBody>
          </p:sp>
        </p:grpSp>
      </p:grpSp>
      <p:sp>
        <p:nvSpPr>
          <p:cNvPr id="14" name="ï$liḑê">
            <a:extLst>
              <a:ext uri="{FF2B5EF4-FFF2-40B4-BE49-F238E27FC236}">
                <a16:creationId xmlns:a16="http://schemas.microsoft.com/office/drawing/2014/main" id="{242081F1-E3F8-4206-8DED-8F5F4ED4230D}"/>
              </a:ext>
            </a:extLst>
          </p:cNvPr>
          <p:cNvSpPr txBox="1"/>
          <p:nvPr/>
        </p:nvSpPr>
        <p:spPr>
          <a:xfrm>
            <a:off x="2031213" y="2879196"/>
            <a:ext cx="1570777" cy="61555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>
            <a:outerShdw blurRad="127000" dist="63500" dir="8100000" sx="95000" sy="95000" algn="tr" rotWithShape="0">
              <a:prstClr val="black">
                <a:alpha val="25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 defTabSz="1219170" eaLnBrk="1" fontAlgn="auto" hangingPunct="1">
              <a:spcBef>
                <a:spcPts val="0"/>
              </a:spcBef>
              <a:spcAft>
                <a:spcPts val="600"/>
              </a:spcAft>
              <a:defRPr sz="1600" kern="0">
                <a:gradFill>
                  <a:gsLst>
                    <a:gs pos="0">
                      <a:srgbClr val="ED7D31"/>
                    </a:gs>
                    <a:gs pos="100000">
                      <a:srgbClr val="ED7D31">
                        <a:lumMod val="75000"/>
                      </a:srgbClr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zh-CN" altLang="en-US" sz="3200" b="1">
                <a:solidFill>
                  <a:srgbClr val="C64504"/>
                </a:solidFill>
              </a:rPr>
              <a:t>目 录</a:t>
            </a:r>
            <a:endParaRPr lang="en-US" altLang="zh-CN" sz="3200" b="1" dirty="0">
              <a:solidFill>
                <a:srgbClr val="C64504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331378" y="2541584"/>
            <a:ext cx="4727022" cy="532491"/>
            <a:chOff x="5053922" y="1298448"/>
            <a:chExt cx="4727022" cy="532491"/>
          </a:xfrm>
        </p:grpSpPr>
        <p:sp>
          <p:nvSpPr>
            <p:cNvPr id="16" name="矩形: 圆角 7">
              <a:extLst>
                <a:ext uri="{FF2B5EF4-FFF2-40B4-BE49-F238E27FC236}">
                  <a16:creationId xmlns:a16="http://schemas.microsoft.com/office/drawing/2014/main" id="{D3D39D82-905F-47E9-B838-6AD520E16B22}"/>
                </a:ext>
              </a:extLst>
            </p:cNvPr>
            <p:cNvSpPr/>
            <p:nvPr/>
          </p:nvSpPr>
          <p:spPr>
            <a:xfrm>
              <a:off x="5053922" y="1377422"/>
              <a:ext cx="2723538" cy="453517"/>
            </a:xfrm>
            <a:prstGeom prst="roundRect">
              <a:avLst>
                <a:gd name="adj" fmla="val 12331"/>
              </a:avLst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5321808" y="1298448"/>
              <a:ext cx="4459136" cy="393192"/>
              <a:chOff x="5321808" y="1298448"/>
              <a:chExt cx="4459136" cy="393192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5321808" y="1298448"/>
                <a:ext cx="567853" cy="393192"/>
              </a:xfrm>
              <a:prstGeom prst="rect">
                <a:avLst/>
              </a:prstGeom>
              <a:solidFill>
                <a:srgbClr val="C645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ln w="0"/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>
                  <a:ln w="0"/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5921915" y="1298448"/>
                <a:ext cx="3859029" cy="393192"/>
              </a:xfrm>
              <a:prstGeom prst="rect">
                <a:avLst/>
              </a:prstGeom>
              <a:solidFill>
                <a:srgbClr val="FBE5D6">
                  <a:alpha val="5882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b="1" kern="0" dirty="0">
                    <a:solidFill>
                      <a:srgbClr val="C6450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" panose="020B0502040204020203" pitchFamily="34" charset="0"/>
                  </a:rPr>
                  <a:t>商品与宏观经济指标</a:t>
                </a: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5331378" y="3434928"/>
            <a:ext cx="4727022" cy="532491"/>
            <a:chOff x="5053922" y="1298448"/>
            <a:chExt cx="4727022" cy="532491"/>
          </a:xfrm>
        </p:grpSpPr>
        <p:sp>
          <p:nvSpPr>
            <p:cNvPr id="21" name="矩形: 圆角 7">
              <a:extLst>
                <a:ext uri="{FF2B5EF4-FFF2-40B4-BE49-F238E27FC236}">
                  <a16:creationId xmlns:a16="http://schemas.microsoft.com/office/drawing/2014/main" id="{D3D39D82-905F-47E9-B838-6AD520E16B22}"/>
                </a:ext>
              </a:extLst>
            </p:cNvPr>
            <p:cNvSpPr/>
            <p:nvPr/>
          </p:nvSpPr>
          <p:spPr>
            <a:xfrm>
              <a:off x="5053922" y="1377422"/>
              <a:ext cx="2723538" cy="453517"/>
            </a:xfrm>
            <a:prstGeom prst="roundRect">
              <a:avLst>
                <a:gd name="adj" fmla="val 12331"/>
              </a:avLst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5321808" y="1298448"/>
              <a:ext cx="4459136" cy="393192"/>
              <a:chOff x="5321808" y="1298448"/>
              <a:chExt cx="4459136" cy="393192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5321808" y="1298448"/>
                <a:ext cx="567853" cy="393192"/>
              </a:xfrm>
              <a:prstGeom prst="rect">
                <a:avLst/>
              </a:prstGeom>
              <a:solidFill>
                <a:srgbClr val="C645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ln w="0"/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>
                  <a:ln w="0"/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5921915" y="1298448"/>
                <a:ext cx="3859029" cy="393192"/>
              </a:xfrm>
              <a:prstGeom prst="rect">
                <a:avLst/>
              </a:prstGeom>
              <a:solidFill>
                <a:srgbClr val="FBE5D6">
                  <a:alpha val="5882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b="1" kern="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" panose="020B0502040204020203" pitchFamily="34" charset="0"/>
                  </a:rPr>
                  <a:t>商品与大类资产表现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3233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">
            <a:extLst>
              <a:ext uri="{FF2B5EF4-FFF2-40B4-BE49-F238E27FC236}">
                <a16:creationId xmlns:a16="http://schemas.microsoft.com/office/drawing/2014/main" id="{E6FCF532-26E5-413A-8FBB-20BF511ECA2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50913" cy="1020763"/>
            <a:chOff x="0" y="295275"/>
            <a:chExt cx="7162800" cy="5357813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2E960F07-677D-443F-9BF4-C9D9C2B84E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2423161"/>
              <a:ext cx="7162799" cy="1955164"/>
            </a:xfrm>
            <a:custGeom>
              <a:avLst/>
              <a:gdLst>
                <a:gd name="T0" fmla="*/ 0 w 4151"/>
                <a:gd name="T1" fmla="*/ 1361 h 1361"/>
                <a:gd name="T2" fmla="*/ 4151 w 4151"/>
                <a:gd name="T3" fmla="*/ 1361 h 1361"/>
                <a:gd name="T4" fmla="*/ 4151 w 4151"/>
                <a:gd name="T5" fmla="*/ 294 h 1361"/>
                <a:gd name="T6" fmla="*/ 1945 w 4151"/>
                <a:gd name="T7" fmla="*/ 0 h 1361"/>
                <a:gd name="T8" fmla="*/ 0 w 4151"/>
                <a:gd name="T9" fmla="*/ 1361 h 13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51"/>
                <a:gd name="T16" fmla="*/ 0 h 1361"/>
                <a:gd name="T17" fmla="*/ 4151 w 4151"/>
                <a:gd name="T18" fmla="*/ 1361 h 13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51" h="1361">
                  <a:moveTo>
                    <a:pt x="0" y="1361"/>
                  </a:moveTo>
                  <a:lnTo>
                    <a:pt x="4151" y="1361"/>
                  </a:lnTo>
                  <a:lnTo>
                    <a:pt x="4151" y="294"/>
                  </a:lnTo>
                  <a:lnTo>
                    <a:pt x="1945" y="0"/>
                  </a:lnTo>
                  <a:lnTo>
                    <a:pt x="0" y="1361"/>
                  </a:lnTo>
                  <a:close/>
                </a:path>
              </a:pathLst>
            </a:cu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55" t="-21463" r="255" b="-40976"/>
              </a:stretch>
            </a:blip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4AAD24E-389A-4198-86A0-2AC708609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95275"/>
              <a:ext cx="3355977" cy="4084638"/>
            </a:xfrm>
            <a:custGeom>
              <a:avLst/>
              <a:gdLst>
                <a:gd name="T0" fmla="*/ 2147483646 w 1945"/>
                <a:gd name="T1" fmla="*/ 2147483646 h 2843"/>
                <a:gd name="T2" fmla="*/ 0 w 1945"/>
                <a:gd name="T3" fmla="*/ 0 h 2843"/>
                <a:gd name="T4" fmla="*/ 0 w 1945"/>
                <a:gd name="T5" fmla="*/ 2147483646 h 2843"/>
                <a:gd name="T6" fmla="*/ 2147483646 w 1945"/>
                <a:gd name="T7" fmla="*/ 2147483646 h 28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45"/>
                <a:gd name="T13" fmla="*/ 0 h 2843"/>
                <a:gd name="T14" fmla="*/ 1945 w 1945"/>
                <a:gd name="T15" fmla="*/ 2843 h 28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45" h="2843">
                  <a:moveTo>
                    <a:pt x="1945" y="1482"/>
                  </a:moveTo>
                  <a:lnTo>
                    <a:pt x="0" y="0"/>
                  </a:lnTo>
                  <a:lnTo>
                    <a:pt x="0" y="2843"/>
                  </a:lnTo>
                  <a:lnTo>
                    <a:pt x="1945" y="1482"/>
                  </a:lnTo>
                  <a:close/>
                </a:path>
              </a:pathLst>
            </a:custGeom>
            <a:solidFill>
              <a:srgbClr val="C64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3F610839-E240-4C9B-B5B3-17F43F4993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78325"/>
              <a:ext cx="2598738" cy="1274763"/>
            </a:xfrm>
            <a:custGeom>
              <a:avLst/>
              <a:gdLst>
                <a:gd name="T0" fmla="*/ 0 w 1506"/>
                <a:gd name="T1" fmla="*/ 2147483646 h 887"/>
                <a:gd name="T2" fmla="*/ 2147483646 w 1506"/>
                <a:gd name="T3" fmla="*/ 0 h 887"/>
                <a:gd name="T4" fmla="*/ 0 w 1506"/>
                <a:gd name="T5" fmla="*/ 0 h 887"/>
                <a:gd name="T6" fmla="*/ 0 w 1506"/>
                <a:gd name="T7" fmla="*/ 2147483646 h 8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06"/>
                <a:gd name="T13" fmla="*/ 0 h 887"/>
                <a:gd name="T14" fmla="*/ 1506 w 1506"/>
                <a:gd name="T15" fmla="*/ 887 h 8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06" h="887">
                  <a:moveTo>
                    <a:pt x="0" y="887"/>
                  </a:moveTo>
                  <a:lnTo>
                    <a:pt x="1506" y="0"/>
                  </a:lnTo>
                  <a:lnTo>
                    <a:pt x="0" y="0"/>
                  </a:lnTo>
                  <a:lnTo>
                    <a:pt x="0" y="88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7058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8296BBE-5C68-49EB-BAB6-C353DDEFE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873" y="4378210"/>
              <a:ext cx="4567927" cy="633272"/>
            </a:xfrm>
            <a:custGeom>
              <a:avLst/>
              <a:gdLst>
                <a:gd name="T0" fmla="*/ 2645 w 2645"/>
                <a:gd name="T1" fmla="*/ 0 h 439"/>
                <a:gd name="T2" fmla="*/ 2108 w 2645"/>
                <a:gd name="T3" fmla="*/ 439 h 439"/>
                <a:gd name="T4" fmla="*/ 0 w 2645"/>
                <a:gd name="T5" fmla="*/ 0 h 439"/>
                <a:gd name="T6" fmla="*/ 2645 w 2645"/>
                <a:gd name="T7" fmla="*/ 0 h 4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5"/>
                <a:gd name="T13" fmla="*/ 0 h 439"/>
                <a:gd name="T14" fmla="*/ 2645 w 2645"/>
                <a:gd name="T15" fmla="*/ 439 h 4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5" h="439">
                  <a:moveTo>
                    <a:pt x="2645" y="0"/>
                  </a:moveTo>
                  <a:lnTo>
                    <a:pt x="2108" y="439"/>
                  </a:lnTo>
                  <a:lnTo>
                    <a:pt x="0" y="0"/>
                  </a:lnTo>
                  <a:lnTo>
                    <a:pt x="264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</p:grpSp>
      <p:sp>
        <p:nvSpPr>
          <p:cNvPr id="16" name="标题 1">
            <a:extLst>
              <a:ext uri="{FF2B5EF4-FFF2-40B4-BE49-F238E27FC236}">
                <a16:creationId xmlns:a16="http://schemas.microsoft.com/office/drawing/2014/main" id="{F2642E6D-7A66-484C-B80F-7F1D0306981F}"/>
              </a:ext>
            </a:extLst>
          </p:cNvPr>
          <p:cNvSpPr txBox="1">
            <a:spLocks/>
          </p:cNvSpPr>
          <p:nvPr/>
        </p:nvSpPr>
        <p:spPr>
          <a:xfrm>
            <a:off x="1024128" y="426103"/>
            <a:ext cx="10515600" cy="533400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黑体简体" pitchFamily="-112" charset="-122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全球制造业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PMI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多数环比走低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676C92A-ED80-43C4-903C-419A64D82A07}"/>
              </a:ext>
            </a:extLst>
          </p:cNvPr>
          <p:cNvSpPr txBox="1"/>
          <p:nvPr/>
        </p:nvSpPr>
        <p:spPr>
          <a:xfrm>
            <a:off x="8760297" y="6536377"/>
            <a:ext cx="327399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eaLnBrk="1" hangingPunct="1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、平安期货研究所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88608F5-5B9F-4A30-B532-9EF5332164A5}"/>
              </a:ext>
            </a:extLst>
          </p:cNvPr>
          <p:cNvGrpSpPr/>
          <p:nvPr/>
        </p:nvGrpSpPr>
        <p:grpSpPr>
          <a:xfrm>
            <a:off x="623392" y="1006354"/>
            <a:ext cx="10801200" cy="5807022"/>
            <a:chOff x="623392" y="1006354"/>
            <a:chExt cx="10515600" cy="5807022"/>
          </a:xfrm>
        </p:grpSpPr>
        <p:graphicFrame>
          <p:nvGraphicFramePr>
            <p:cNvPr id="2" name="对象 1">
              <a:extLst>
                <a:ext uri="{FF2B5EF4-FFF2-40B4-BE49-F238E27FC236}">
                  <a16:creationId xmlns:a16="http://schemas.microsoft.com/office/drawing/2014/main" id="{8E84D927-F7DC-450A-AABC-0A5AC9F56BD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53998955"/>
                </p:ext>
              </p:extLst>
            </p:nvPr>
          </p:nvGraphicFramePr>
          <p:xfrm>
            <a:off x="623392" y="1006354"/>
            <a:ext cx="5236680" cy="31605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name="Worksheet" r:id="rId4" imgW="6978638" imgH="3911835" progId="Excel.Sheet.12">
                    <p:link updateAutomatic="1"/>
                  </p:oleObj>
                </mc:Choice>
                <mc:Fallback>
                  <p:oleObj name="Worksheet" r:id="rId4" imgW="6978638" imgH="3911835" progId="Excel.Sheet.12">
                    <p:link updateAutomatic="1"/>
                    <p:pic>
                      <p:nvPicPr>
                        <p:cNvPr id="2" name="对象 1">
                          <a:extLst>
                            <a:ext uri="{FF2B5EF4-FFF2-40B4-BE49-F238E27FC236}">
                              <a16:creationId xmlns:a16="http://schemas.microsoft.com/office/drawing/2014/main" id="{8E84D927-F7DC-450A-AABC-0A5AC9F56BD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23392" y="1006354"/>
                          <a:ext cx="5236680" cy="316050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" name="对象 3">
              <a:extLst>
                <a:ext uri="{FF2B5EF4-FFF2-40B4-BE49-F238E27FC236}">
                  <a16:creationId xmlns:a16="http://schemas.microsoft.com/office/drawing/2014/main" id="{69754140-DD59-4160-B074-25015BD64DB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44526416"/>
                </p:ext>
              </p:extLst>
            </p:nvPr>
          </p:nvGraphicFramePr>
          <p:xfrm>
            <a:off x="5845133" y="1006354"/>
            <a:ext cx="5293859" cy="31605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" name="Worksheet" r:id="rId6" imgW="7055183" imgH="3911835" progId="Excel.Sheet.12">
                    <p:link updateAutomatic="1"/>
                  </p:oleObj>
                </mc:Choice>
                <mc:Fallback>
                  <p:oleObj name="Worksheet" r:id="rId6" imgW="7055183" imgH="3911835" progId="Excel.Sheet.12">
                    <p:link updateAutomatic="1"/>
                    <p:pic>
                      <p:nvPicPr>
                        <p:cNvPr id="4" name="对象 3">
                          <a:extLst>
                            <a:ext uri="{FF2B5EF4-FFF2-40B4-BE49-F238E27FC236}">
                              <a16:creationId xmlns:a16="http://schemas.microsoft.com/office/drawing/2014/main" id="{69754140-DD59-4160-B074-25015BD64DB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845133" y="1006354"/>
                          <a:ext cx="5293859" cy="316050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" name="对象 2">
              <a:extLst>
                <a:ext uri="{FF2B5EF4-FFF2-40B4-BE49-F238E27FC236}">
                  <a16:creationId xmlns:a16="http://schemas.microsoft.com/office/drawing/2014/main" id="{D4F7457F-EA18-47EB-A50E-4A7522508E7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97319166"/>
                </p:ext>
              </p:extLst>
            </p:nvPr>
          </p:nvGraphicFramePr>
          <p:xfrm>
            <a:off x="623392" y="4149263"/>
            <a:ext cx="5236680" cy="26641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8" name="Worksheet" r:id="rId8" imgW="6331160" imgH="4654769" progId="Excel.Sheet.12">
                    <p:link updateAutomatic="1"/>
                  </p:oleObj>
                </mc:Choice>
                <mc:Fallback>
                  <p:oleObj name="Worksheet" r:id="rId8" imgW="6331160" imgH="4654769" progId="Excel.Sheet.12">
                    <p:link updateAutomatic="1"/>
                    <p:pic>
                      <p:nvPicPr>
                        <p:cNvPr id="3" name="对象 2">
                          <a:extLst>
                            <a:ext uri="{FF2B5EF4-FFF2-40B4-BE49-F238E27FC236}">
                              <a16:creationId xmlns:a16="http://schemas.microsoft.com/office/drawing/2014/main" id="{D4F7457F-EA18-47EB-A50E-4A7522508E7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23392" y="4149263"/>
                          <a:ext cx="5236680" cy="26641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619654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">
            <a:extLst>
              <a:ext uri="{FF2B5EF4-FFF2-40B4-BE49-F238E27FC236}">
                <a16:creationId xmlns:a16="http://schemas.microsoft.com/office/drawing/2014/main" id="{E6FCF532-26E5-413A-8FBB-20BF511ECA2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50913" cy="1020763"/>
            <a:chOff x="0" y="295275"/>
            <a:chExt cx="7162800" cy="5357813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2E960F07-677D-443F-9BF4-C9D9C2B84E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2423161"/>
              <a:ext cx="7162799" cy="1955164"/>
            </a:xfrm>
            <a:custGeom>
              <a:avLst/>
              <a:gdLst>
                <a:gd name="T0" fmla="*/ 0 w 4151"/>
                <a:gd name="T1" fmla="*/ 1361 h 1361"/>
                <a:gd name="T2" fmla="*/ 4151 w 4151"/>
                <a:gd name="T3" fmla="*/ 1361 h 1361"/>
                <a:gd name="T4" fmla="*/ 4151 w 4151"/>
                <a:gd name="T5" fmla="*/ 294 h 1361"/>
                <a:gd name="T6" fmla="*/ 1945 w 4151"/>
                <a:gd name="T7" fmla="*/ 0 h 1361"/>
                <a:gd name="T8" fmla="*/ 0 w 4151"/>
                <a:gd name="T9" fmla="*/ 1361 h 13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51"/>
                <a:gd name="T16" fmla="*/ 0 h 1361"/>
                <a:gd name="T17" fmla="*/ 4151 w 4151"/>
                <a:gd name="T18" fmla="*/ 1361 h 13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51" h="1361">
                  <a:moveTo>
                    <a:pt x="0" y="1361"/>
                  </a:moveTo>
                  <a:lnTo>
                    <a:pt x="4151" y="1361"/>
                  </a:lnTo>
                  <a:lnTo>
                    <a:pt x="4151" y="294"/>
                  </a:lnTo>
                  <a:lnTo>
                    <a:pt x="1945" y="0"/>
                  </a:lnTo>
                  <a:lnTo>
                    <a:pt x="0" y="1361"/>
                  </a:lnTo>
                  <a:close/>
                </a:path>
              </a:pathLst>
            </a:cu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55" t="-21463" r="255" b="-40976"/>
              </a:stretch>
            </a:blip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4AAD24E-389A-4198-86A0-2AC708609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95275"/>
              <a:ext cx="3355977" cy="4084638"/>
            </a:xfrm>
            <a:custGeom>
              <a:avLst/>
              <a:gdLst>
                <a:gd name="T0" fmla="*/ 2147483646 w 1945"/>
                <a:gd name="T1" fmla="*/ 2147483646 h 2843"/>
                <a:gd name="T2" fmla="*/ 0 w 1945"/>
                <a:gd name="T3" fmla="*/ 0 h 2843"/>
                <a:gd name="T4" fmla="*/ 0 w 1945"/>
                <a:gd name="T5" fmla="*/ 2147483646 h 2843"/>
                <a:gd name="T6" fmla="*/ 2147483646 w 1945"/>
                <a:gd name="T7" fmla="*/ 2147483646 h 28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45"/>
                <a:gd name="T13" fmla="*/ 0 h 2843"/>
                <a:gd name="T14" fmla="*/ 1945 w 1945"/>
                <a:gd name="T15" fmla="*/ 2843 h 28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45" h="2843">
                  <a:moveTo>
                    <a:pt x="1945" y="1482"/>
                  </a:moveTo>
                  <a:lnTo>
                    <a:pt x="0" y="0"/>
                  </a:lnTo>
                  <a:lnTo>
                    <a:pt x="0" y="2843"/>
                  </a:lnTo>
                  <a:lnTo>
                    <a:pt x="1945" y="1482"/>
                  </a:lnTo>
                  <a:close/>
                </a:path>
              </a:pathLst>
            </a:custGeom>
            <a:solidFill>
              <a:srgbClr val="C64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3F610839-E240-4C9B-B5B3-17F43F4993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78325"/>
              <a:ext cx="2598738" cy="1274763"/>
            </a:xfrm>
            <a:custGeom>
              <a:avLst/>
              <a:gdLst>
                <a:gd name="T0" fmla="*/ 0 w 1506"/>
                <a:gd name="T1" fmla="*/ 2147483646 h 887"/>
                <a:gd name="T2" fmla="*/ 2147483646 w 1506"/>
                <a:gd name="T3" fmla="*/ 0 h 887"/>
                <a:gd name="T4" fmla="*/ 0 w 1506"/>
                <a:gd name="T5" fmla="*/ 0 h 887"/>
                <a:gd name="T6" fmla="*/ 0 w 1506"/>
                <a:gd name="T7" fmla="*/ 2147483646 h 8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06"/>
                <a:gd name="T13" fmla="*/ 0 h 887"/>
                <a:gd name="T14" fmla="*/ 1506 w 1506"/>
                <a:gd name="T15" fmla="*/ 887 h 8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06" h="887">
                  <a:moveTo>
                    <a:pt x="0" y="887"/>
                  </a:moveTo>
                  <a:lnTo>
                    <a:pt x="1506" y="0"/>
                  </a:lnTo>
                  <a:lnTo>
                    <a:pt x="0" y="0"/>
                  </a:lnTo>
                  <a:lnTo>
                    <a:pt x="0" y="88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7058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8296BBE-5C68-49EB-BAB6-C353DDEFE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873" y="4378210"/>
              <a:ext cx="4567927" cy="633272"/>
            </a:xfrm>
            <a:custGeom>
              <a:avLst/>
              <a:gdLst>
                <a:gd name="T0" fmla="*/ 2645 w 2645"/>
                <a:gd name="T1" fmla="*/ 0 h 439"/>
                <a:gd name="T2" fmla="*/ 2108 w 2645"/>
                <a:gd name="T3" fmla="*/ 439 h 439"/>
                <a:gd name="T4" fmla="*/ 0 w 2645"/>
                <a:gd name="T5" fmla="*/ 0 h 439"/>
                <a:gd name="T6" fmla="*/ 2645 w 2645"/>
                <a:gd name="T7" fmla="*/ 0 h 4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5"/>
                <a:gd name="T13" fmla="*/ 0 h 439"/>
                <a:gd name="T14" fmla="*/ 2645 w 2645"/>
                <a:gd name="T15" fmla="*/ 439 h 4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5" h="439">
                  <a:moveTo>
                    <a:pt x="2645" y="0"/>
                  </a:moveTo>
                  <a:lnTo>
                    <a:pt x="2108" y="439"/>
                  </a:lnTo>
                  <a:lnTo>
                    <a:pt x="0" y="0"/>
                  </a:lnTo>
                  <a:lnTo>
                    <a:pt x="264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</p:grpSp>
      <p:sp>
        <p:nvSpPr>
          <p:cNvPr id="16" name="标题 1">
            <a:extLst>
              <a:ext uri="{FF2B5EF4-FFF2-40B4-BE49-F238E27FC236}">
                <a16:creationId xmlns:a16="http://schemas.microsoft.com/office/drawing/2014/main" id="{F2642E6D-7A66-484C-B80F-7F1D0306981F}"/>
              </a:ext>
            </a:extLst>
          </p:cNvPr>
          <p:cNvSpPr txBox="1">
            <a:spLocks/>
          </p:cNvSpPr>
          <p:nvPr/>
        </p:nvSpPr>
        <p:spPr>
          <a:xfrm>
            <a:off x="1024128" y="426103"/>
            <a:ext cx="10515600" cy="533400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黑体简体" pitchFamily="-112" charset="-122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全球新增确诊疫情人数见顶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676C92A-ED80-43C4-903C-419A64D82A07}"/>
              </a:ext>
            </a:extLst>
          </p:cNvPr>
          <p:cNvSpPr txBox="1"/>
          <p:nvPr/>
        </p:nvSpPr>
        <p:spPr>
          <a:xfrm>
            <a:off x="8760297" y="6536377"/>
            <a:ext cx="327399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eaLnBrk="1" hangingPunct="1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、平安期货研究所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E20B356-3FB1-44F3-A872-0994F4D213CA}"/>
              </a:ext>
            </a:extLst>
          </p:cNvPr>
          <p:cNvGrpSpPr/>
          <p:nvPr/>
        </p:nvGrpSpPr>
        <p:grpSpPr>
          <a:xfrm>
            <a:off x="652272" y="959503"/>
            <a:ext cx="10772320" cy="5576874"/>
            <a:chOff x="252218" y="838200"/>
            <a:chExt cx="11933432" cy="6397032"/>
          </a:xfrm>
        </p:grpSpPr>
        <p:graphicFrame>
          <p:nvGraphicFramePr>
            <p:cNvPr id="2" name="对象 1">
              <a:extLst>
                <a:ext uri="{FF2B5EF4-FFF2-40B4-BE49-F238E27FC236}">
                  <a16:creationId xmlns:a16="http://schemas.microsoft.com/office/drawing/2014/main" id="{3819EC46-E762-460D-A9D0-F8586B5A1A6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02643692"/>
                </p:ext>
              </p:extLst>
            </p:nvPr>
          </p:nvGraphicFramePr>
          <p:xfrm>
            <a:off x="6096000" y="838200"/>
            <a:ext cx="6089650" cy="3232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0" name="Worksheet" r:id="rId4" imgW="7328221" imgH="3118025" progId="Excel.Sheet.12">
                    <p:link updateAutomatic="1"/>
                  </p:oleObj>
                </mc:Choice>
                <mc:Fallback>
                  <p:oleObj name="Worksheet" r:id="rId4" imgW="7328221" imgH="3118025" progId="Excel.Sheet.12">
                    <p:link updateAutomatic="1"/>
                    <p:pic>
                      <p:nvPicPr>
                        <p:cNvPr id="2" name="对象 1">
                          <a:extLst>
                            <a:ext uri="{FF2B5EF4-FFF2-40B4-BE49-F238E27FC236}">
                              <a16:creationId xmlns:a16="http://schemas.microsoft.com/office/drawing/2014/main" id="{3819EC46-E762-460D-A9D0-F8586B5A1A6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096000" y="838200"/>
                          <a:ext cx="6089650" cy="32321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" name="对象 2">
              <a:extLst>
                <a:ext uri="{FF2B5EF4-FFF2-40B4-BE49-F238E27FC236}">
                  <a16:creationId xmlns:a16="http://schemas.microsoft.com/office/drawing/2014/main" id="{98DAB4D2-0256-4233-B609-6B23ADBA82E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28367821"/>
                </p:ext>
              </p:extLst>
            </p:nvPr>
          </p:nvGraphicFramePr>
          <p:xfrm>
            <a:off x="252218" y="838200"/>
            <a:ext cx="5880100" cy="3232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1" name="Worksheet" r:id="rId6" imgW="9220545" imgH="2851194" progId="Excel.Sheet.12">
                    <p:link updateAutomatic="1"/>
                  </p:oleObj>
                </mc:Choice>
                <mc:Fallback>
                  <p:oleObj name="Worksheet" r:id="rId6" imgW="9220545" imgH="2851194" progId="Excel.Sheet.12">
                    <p:link updateAutomatic="1"/>
                    <p:pic>
                      <p:nvPicPr>
                        <p:cNvPr id="3" name="对象 2">
                          <a:extLst>
                            <a:ext uri="{FF2B5EF4-FFF2-40B4-BE49-F238E27FC236}">
                              <a16:creationId xmlns:a16="http://schemas.microsoft.com/office/drawing/2014/main" id="{98DAB4D2-0256-4233-B609-6B23ADBA82E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52218" y="838200"/>
                          <a:ext cx="5880100" cy="32321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" name="对象 3">
              <a:extLst>
                <a:ext uri="{FF2B5EF4-FFF2-40B4-BE49-F238E27FC236}">
                  <a16:creationId xmlns:a16="http://schemas.microsoft.com/office/drawing/2014/main" id="{AD5B8C33-AA8F-4450-832F-0EC86C40EF7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11861549"/>
                </p:ext>
              </p:extLst>
            </p:nvPr>
          </p:nvGraphicFramePr>
          <p:xfrm>
            <a:off x="6096000" y="4003082"/>
            <a:ext cx="6089650" cy="3232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2" name="Worksheet" r:id="rId8" imgW="7099374" imgH="3651294" progId="Excel.Sheet.12">
                    <p:link updateAutomatic="1"/>
                  </p:oleObj>
                </mc:Choice>
                <mc:Fallback>
                  <p:oleObj name="Worksheet" r:id="rId8" imgW="7099374" imgH="3651294" progId="Excel.Sheet.12">
                    <p:link updateAutomatic="1"/>
                    <p:pic>
                      <p:nvPicPr>
                        <p:cNvPr id="4" name="对象 3">
                          <a:extLst>
                            <a:ext uri="{FF2B5EF4-FFF2-40B4-BE49-F238E27FC236}">
                              <a16:creationId xmlns:a16="http://schemas.microsoft.com/office/drawing/2014/main" id="{AD5B8C33-AA8F-4450-832F-0EC86C40EF7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096000" y="4003082"/>
                          <a:ext cx="6089650" cy="32321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对象 4">
              <a:extLst>
                <a:ext uri="{FF2B5EF4-FFF2-40B4-BE49-F238E27FC236}">
                  <a16:creationId xmlns:a16="http://schemas.microsoft.com/office/drawing/2014/main" id="{AF5B5FDB-A91E-4B13-AD65-0AF0B181DFA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83420675"/>
                </p:ext>
              </p:extLst>
            </p:nvPr>
          </p:nvGraphicFramePr>
          <p:xfrm>
            <a:off x="252218" y="4003082"/>
            <a:ext cx="5880100" cy="3232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3" name="Worksheet" r:id="rId10" imgW="5061061" imgH="3028950" progId="Excel.Sheet.12">
                    <p:link updateAutomatic="1"/>
                  </p:oleObj>
                </mc:Choice>
                <mc:Fallback>
                  <p:oleObj name="Worksheet" r:id="rId10" imgW="5061061" imgH="3028950" progId="Excel.Sheet.12">
                    <p:link updateAutomatic="1"/>
                    <p:pic>
                      <p:nvPicPr>
                        <p:cNvPr id="5" name="对象 4">
                          <a:extLst>
                            <a:ext uri="{FF2B5EF4-FFF2-40B4-BE49-F238E27FC236}">
                              <a16:creationId xmlns:a16="http://schemas.microsoft.com/office/drawing/2014/main" id="{AF5B5FDB-A91E-4B13-AD65-0AF0B181DFA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252218" y="4003082"/>
                          <a:ext cx="5880100" cy="32321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340017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">
            <a:extLst>
              <a:ext uri="{FF2B5EF4-FFF2-40B4-BE49-F238E27FC236}">
                <a16:creationId xmlns:a16="http://schemas.microsoft.com/office/drawing/2014/main" id="{E6FCF532-26E5-413A-8FBB-20BF511ECA2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50913" cy="1020763"/>
            <a:chOff x="0" y="295275"/>
            <a:chExt cx="7162800" cy="5357813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2E960F07-677D-443F-9BF4-C9D9C2B84E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2423161"/>
              <a:ext cx="7162799" cy="1955164"/>
            </a:xfrm>
            <a:custGeom>
              <a:avLst/>
              <a:gdLst>
                <a:gd name="T0" fmla="*/ 0 w 4151"/>
                <a:gd name="T1" fmla="*/ 1361 h 1361"/>
                <a:gd name="T2" fmla="*/ 4151 w 4151"/>
                <a:gd name="T3" fmla="*/ 1361 h 1361"/>
                <a:gd name="T4" fmla="*/ 4151 w 4151"/>
                <a:gd name="T5" fmla="*/ 294 h 1361"/>
                <a:gd name="T6" fmla="*/ 1945 w 4151"/>
                <a:gd name="T7" fmla="*/ 0 h 1361"/>
                <a:gd name="T8" fmla="*/ 0 w 4151"/>
                <a:gd name="T9" fmla="*/ 1361 h 13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51"/>
                <a:gd name="T16" fmla="*/ 0 h 1361"/>
                <a:gd name="T17" fmla="*/ 4151 w 4151"/>
                <a:gd name="T18" fmla="*/ 1361 h 13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51" h="1361">
                  <a:moveTo>
                    <a:pt x="0" y="1361"/>
                  </a:moveTo>
                  <a:lnTo>
                    <a:pt x="4151" y="1361"/>
                  </a:lnTo>
                  <a:lnTo>
                    <a:pt x="4151" y="294"/>
                  </a:lnTo>
                  <a:lnTo>
                    <a:pt x="1945" y="0"/>
                  </a:lnTo>
                  <a:lnTo>
                    <a:pt x="0" y="1361"/>
                  </a:lnTo>
                  <a:close/>
                </a:path>
              </a:pathLst>
            </a:cu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55" t="-21463" r="255" b="-40976"/>
              </a:stretch>
            </a:blip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4AAD24E-389A-4198-86A0-2AC708609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95275"/>
              <a:ext cx="3355977" cy="4084638"/>
            </a:xfrm>
            <a:custGeom>
              <a:avLst/>
              <a:gdLst>
                <a:gd name="T0" fmla="*/ 2147483646 w 1945"/>
                <a:gd name="T1" fmla="*/ 2147483646 h 2843"/>
                <a:gd name="T2" fmla="*/ 0 w 1945"/>
                <a:gd name="T3" fmla="*/ 0 h 2843"/>
                <a:gd name="T4" fmla="*/ 0 w 1945"/>
                <a:gd name="T5" fmla="*/ 2147483646 h 2843"/>
                <a:gd name="T6" fmla="*/ 2147483646 w 1945"/>
                <a:gd name="T7" fmla="*/ 2147483646 h 28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45"/>
                <a:gd name="T13" fmla="*/ 0 h 2843"/>
                <a:gd name="T14" fmla="*/ 1945 w 1945"/>
                <a:gd name="T15" fmla="*/ 2843 h 28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45" h="2843">
                  <a:moveTo>
                    <a:pt x="1945" y="1482"/>
                  </a:moveTo>
                  <a:lnTo>
                    <a:pt x="0" y="0"/>
                  </a:lnTo>
                  <a:lnTo>
                    <a:pt x="0" y="2843"/>
                  </a:lnTo>
                  <a:lnTo>
                    <a:pt x="1945" y="1482"/>
                  </a:lnTo>
                  <a:close/>
                </a:path>
              </a:pathLst>
            </a:custGeom>
            <a:solidFill>
              <a:srgbClr val="C64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3F610839-E240-4C9B-B5B3-17F43F4993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78325"/>
              <a:ext cx="2598738" cy="1274763"/>
            </a:xfrm>
            <a:custGeom>
              <a:avLst/>
              <a:gdLst>
                <a:gd name="T0" fmla="*/ 0 w 1506"/>
                <a:gd name="T1" fmla="*/ 2147483646 h 887"/>
                <a:gd name="T2" fmla="*/ 2147483646 w 1506"/>
                <a:gd name="T3" fmla="*/ 0 h 887"/>
                <a:gd name="T4" fmla="*/ 0 w 1506"/>
                <a:gd name="T5" fmla="*/ 0 h 887"/>
                <a:gd name="T6" fmla="*/ 0 w 1506"/>
                <a:gd name="T7" fmla="*/ 2147483646 h 8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06"/>
                <a:gd name="T13" fmla="*/ 0 h 887"/>
                <a:gd name="T14" fmla="*/ 1506 w 1506"/>
                <a:gd name="T15" fmla="*/ 887 h 8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06" h="887">
                  <a:moveTo>
                    <a:pt x="0" y="887"/>
                  </a:moveTo>
                  <a:lnTo>
                    <a:pt x="1506" y="0"/>
                  </a:lnTo>
                  <a:lnTo>
                    <a:pt x="0" y="0"/>
                  </a:lnTo>
                  <a:lnTo>
                    <a:pt x="0" y="88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7058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8296BBE-5C68-49EB-BAB6-C353DDEFE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873" y="4378210"/>
              <a:ext cx="4567927" cy="633272"/>
            </a:xfrm>
            <a:custGeom>
              <a:avLst/>
              <a:gdLst>
                <a:gd name="T0" fmla="*/ 2645 w 2645"/>
                <a:gd name="T1" fmla="*/ 0 h 439"/>
                <a:gd name="T2" fmla="*/ 2108 w 2645"/>
                <a:gd name="T3" fmla="*/ 439 h 439"/>
                <a:gd name="T4" fmla="*/ 0 w 2645"/>
                <a:gd name="T5" fmla="*/ 0 h 439"/>
                <a:gd name="T6" fmla="*/ 2645 w 2645"/>
                <a:gd name="T7" fmla="*/ 0 h 4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5"/>
                <a:gd name="T13" fmla="*/ 0 h 439"/>
                <a:gd name="T14" fmla="*/ 2645 w 2645"/>
                <a:gd name="T15" fmla="*/ 439 h 4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5" h="439">
                  <a:moveTo>
                    <a:pt x="2645" y="0"/>
                  </a:moveTo>
                  <a:lnTo>
                    <a:pt x="2108" y="439"/>
                  </a:lnTo>
                  <a:lnTo>
                    <a:pt x="0" y="0"/>
                  </a:lnTo>
                  <a:lnTo>
                    <a:pt x="264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</p:grpSp>
      <p:sp>
        <p:nvSpPr>
          <p:cNvPr id="16" name="标题 1">
            <a:extLst>
              <a:ext uri="{FF2B5EF4-FFF2-40B4-BE49-F238E27FC236}">
                <a16:creationId xmlns:a16="http://schemas.microsoft.com/office/drawing/2014/main" id="{F2642E6D-7A66-484C-B80F-7F1D0306981F}"/>
              </a:ext>
            </a:extLst>
          </p:cNvPr>
          <p:cNvSpPr txBox="1">
            <a:spLocks/>
          </p:cNvSpPr>
          <p:nvPr/>
        </p:nvSpPr>
        <p:spPr>
          <a:xfrm>
            <a:off x="1024128" y="426103"/>
            <a:ext cx="10515600" cy="533400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黑体简体" pitchFamily="-112" charset="-122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美国耐用品订单增速回落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676C92A-ED80-43C4-903C-419A64D82A07}"/>
              </a:ext>
            </a:extLst>
          </p:cNvPr>
          <p:cNvSpPr txBox="1"/>
          <p:nvPr/>
        </p:nvSpPr>
        <p:spPr>
          <a:xfrm>
            <a:off x="8760297" y="6536377"/>
            <a:ext cx="327399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eaLnBrk="1" hangingPunct="1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、平安期货研究所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1EEBBC4-F5AC-4C5F-A212-9C84B0D3CD2A}"/>
              </a:ext>
            </a:extLst>
          </p:cNvPr>
          <p:cNvGrpSpPr/>
          <p:nvPr/>
        </p:nvGrpSpPr>
        <p:grpSpPr>
          <a:xfrm>
            <a:off x="695400" y="1020741"/>
            <a:ext cx="10801200" cy="5559447"/>
            <a:chOff x="947737" y="671190"/>
            <a:chExt cx="10775950" cy="5908998"/>
          </a:xfrm>
        </p:grpSpPr>
        <p:graphicFrame>
          <p:nvGraphicFramePr>
            <p:cNvPr id="5" name="对象 4">
              <a:extLst>
                <a:ext uri="{FF2B5EF4-FFF2-40B4-BE49-F238E27FC236}">
                  <a16:creationId xmlns:a16="http://schemas.microsoft.com/office/drawing/2014/main" id="{F65E9484-5C09-453E-958C-F82AD2D1CA7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22896846"/>
                </p:ext>
              </p:extLst>
            </p:nvPr>
          </p:nvGraphicFramePr>
          <p:xfrm>
            <a:off x="6224587" y="671190"/>
            <a:ext cx="5499099" cy="3117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4" name="Worksheet" r:id="rId4" imgW="4896134" imgH="3118025" progId="Excel.Sheet.12">
                    <p:link updateAutomatic="1"/>
                  </p:oleObj>
                </mc:Choice>
                <mc:Fallback>
                  <p:oleObj name="Worksheet" r:id="rId4" imgW="4896134" imgH="3118025" progId="Excel.Sheet.12">
                    <p:link updateAutomatic="1"/>
                    <p:pic>
                      <p:nvPicPr>
                        <p:cNvPr id="5" name="对象 4">
                          <a:extLst>
                            <a:ext uri="{FF2B5EF4-FFF2-40B4-BE49-F238E27FC236}">
                              <a16:creationId xmlns:a16="http://schemas.microsoft.com/office/drawing/2014/main" id="{F65E9484-5C09-453E-958C-F82AD2D1CA7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224587" y="671190"/>
                          <a:ext cx="5499099" cy="31178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对象 5">
              <a:extLst>
                <a:ext uri="{FF2B5EF4-FFF2-40B4-BE49-F238E27FC236}">
                  <a16:creationId xmlns:a16="http://schemas.microsoft.com/office/drawing/2014/main" id="{AFDBBFA9-08EC-4474-95D0-F8626B75A16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7733090"/>
                </p:ext>
              </p:extLst>
            </p:nvPr>
          </p:nvGraphicFramePr>
          <p:xfrm>
            <a:off x="947737" y="3729038"/>
            <a:ext cx="5276850" cy="285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5" name="Worksheet" r:id="rId6" imgW="5276887" imgH="2851194" progId="Excel.Sheet.12">
                    <p:link updateAutomatic="1"/>
                  </p:oleObj>
                </mc:Choice>
                <mc:Fallback>
                  <p:oleObj name="Worksheet" r:id="rId6" imgW="5276887" imgH="2851194" progId="Excel.Sheet.12">
                    <p:link updateAutomatic="1"/>
                    <p:pic>
                      <p:nvPicPr>
                        <p:cNvPr id="6" name="对象 5">
                          <a:extLst>
                            <a:ext uri="{FF2B5EF4-FFF2-40B4-BE49-F238E27FC236}">
                              <a16:creationId xmlns:a16="http://schemas.microsoft.com/office/drawing/2014/main" id="{AFDBBFA9-08EC-4474-95D0-F8626B75A16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947737" y="3729038"/>
                          <a:ext cx="5276850" cy="28511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对象 6">
              <a:extLst>
                <a:ext uri="{FF2B5EF4-FFF2-40B4-BE49-F238E27FC236}">
                  <a16:creationId xmlns:a16="http://schemas.microsoft.com/office/drawing/2014/main" id="{B7301960-DE39-42C0-AEED-B88198D6AAF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22572626"/>
                </p:ext>
              </p:extLst>
            </p:nvPr>
          </p:nvGraphicFramePr>
          <p:xfrm>
            <a:off x="6224587" y="3729038"/>
            <a:ext cx="5499100" cy="2838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6" name="Worksheet" r:id="rId8" imgW="5499421" imgH="2838581" progId="Excel.Sheet.12">
                    <p:link updateAutomatic="1"/>
                  </p:oleObj>
                </mc:Choice>
                <mc:Fallback>
                  <p:oleObj name="Worksheet" r:id="rId8" imgW="5499421" imgH="2838581" progId="Excel.Sheet.12">
                    <p:link updateAutomatic="1"/>
                    <p:pic>
                      <p:nvPicPr>
                        <p:cNvPr id="7" name="对象 6">
                          <a:extLst>
                            <a:ext uri="{FF2B5EF4-FFF2-40B4-BE49-F238E27FC236}">
                              <a16:creationId xmlns:a16="http://schemas.microsoft.com/office/drawing/2014/main" id="{B7301960-DE39-42C0-AEED-B88198D6AAF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224587" y="3729038"/>
                          <a:ext cx="5499100" cy="28384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149533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">
            <a:extLst>
              <a:ext uri="{FF2B5EF4-FFF2-40B4-BE49-F238E27FC236}">
                <a16:creationId xmlns:a16="http://schemas.microsoft.com/office/drawing/2014/main" id="{E6FCF532-26E5-413A-8FBB-20BF511ECA2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50913" cy="1020763"/>
            <a:chOff x="0" y="295275"/>
            <a:chExt cx="7162800" cy="5357813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2E960F07-677D-443F-9BF4-C9D9C2B84E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2423161"/>
              <a:ext cx="7162799" cy="1955164"/>
            </a:xfrm>
            <a:custGeom>
              <a:avLst/>
              <a:gdLst>
                <a:gd name="T0" fmla="*/ 0 w 4151"/>
                <a:gd name="T1" fmla="*/ 1361 h 1361"/>
                <a:gd name="T2" fmla="*/ 4151 w 4151"/>
                <a:gd name="T3" fmla="*/ 1361 h 1361"/>
                <a:gd name="T4" fmla="*/ 4151 w 4151"/>
                <a:gd name="T5" fmla="*/ 294 h 1361"/>
                <a:gd name="T6" fmla="*/ 1945 w 4151"/>
                <a:gd name="T7" fmla="*/ 0 h 1361"/>
                <a:gd name="T8" fmla="*/ 0 w 4151"/>
                <a:gd name="T9" fmla="*/ 1361 h 13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51"/>
                <a:gd name="T16" fmla="*/ 0 h 1361"/>
                <a:gd name="T17" fmla="*/ 4151 w 4151"/>
                <a:gd name="T18" fmla="*/ 1361 h 13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51" h="1361">
                  <a:moveTo>
                    <a:pt x="0" y="1361"/>
                  </a:moveTo>
                  <a:lnTo>
                    <a:pt x="4151" y="1361"/>
                  </a:lnTo>
                  <a:lnTo>
                    <a:pt x="4151" y="294"/>
                  </a:lnTo>
                  <a:lnTo>
                    <a:pt x="1945" y="0"/>
                  </a:lnTo>
                  <a:lnTo>
                    <a:pt x="0" y="1361"/>
                  </a:lnTo>
                  <a:close/>
                </a:path>
              </a:pathLst>
            </a:cu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55" t="-21463" r="255" b="-40976"/>
              </a:stretch>
            </a:blip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4AAD24E-389A-4198-86A0-2AC708609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95275"/>
              <a:ext cx="3355977" cy="4084638"/>
            </a:xfrm>
            <a:custGeom>
              <a:avLst/>
              <a:gdLst>
                <a:gd name="T0" fmla="*/ 2147483646 w 1945"/>
                <a:gd name="T1" fmla="*/ 2147483646 h 2843"/>
                <a:gd name="T2" fmla="*/ 0 w 1945"/>
                <a:gd name="T3" fmla="*/ 0 h 2843"/>
                <a:gd name="T4" fmla="*/ 0 w 1945"/>
                <a:gd name="T5" fmla="*/ 2147483646 h 2843"/>
                <a:gd name="T6" fmla="*/ 2147483646 w 1945"/>
                <a:gd name="T7" fmla="*/ 2147483646 h 28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45"/>
                <a:gd name="T13" fmla="*/ 0 h 2843"/>
                <a:gd name="T14" fmla="*/ 1945 w 1945"/>
                <a:gd name="T15" fmla="*/ 2843 h 28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45" h="2843">
                  <a:moveTo>
                    <a:pt x="1945" y="1482"/>
                  </a:moveTo>
                  <a:lnTo>
                    <a:pt x="0" y="0"/>
                  </a:lnTo>
                  <a:lnTo>
                    <a:pt x="0" y="2843"/>
                  </a:lnTo>
                  <a:lnTo>
                    <a:pt x="1945" y="1482"/>
                  </a:lnTo>
                  <a:close/>
                </a:path>
              </a:pathLst>
            </a:custGeom>
            <a:solidFill>
              <a:srgbClr val="C64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3F610839-E240-4C9B-B5B3-17F43F4993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78325"/>
              <a:ext cx="2598738" cy="1274763"/>
            </a:xfrm>
            <a:custGeom>
              <a:avLst/>
              <a:gdLst>
                <a:gd name="T0" fmla="*/ 0 w 1506"/>
                <a:gd name="T1" fmla="*/ 2147483646 h 887"/>
                <a:gd name="T2" fmla="*/ 2147483646 w 1506"/>
                <a:gd name="T3" fmla="*/ 0 h 887"/>
                <a:gd name="T4" fmla="*/ 0 w 1506"/>
                <a:gd name="T5" fmla="*/ 0 h 887"/>
                <a:gd name="T6" fmla="*/ 0 w 1506"/>
                <a:gd name="T7" fmla="*/ 2147483646 h 8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06"/>
                <a:gd name="T13" fmla="*/ 0 h 887"/>
                <a:gd name="T14" fmla="*/ 1506 w 1506"/>
                <a:gd name="T15" fmla="*/ 887 h 8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06" h="887">
                  <a:moveTo>
                    <a:pt x="0" y="887"/>
                  </a:moveTo>
                  <a:lnTo>
                    <a:pt x="1506" y="0"/>
                  </a:lnTo>
                  <a:lnTo>
                    <a:pt x="0" y="0"/>
                  </a:lnTo>
                  <a:lnTo>
                    <a:pt x="0" y="88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7058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8296BBE-5C68-49EB-BAB6-C353DDEFE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873" y="4378210"/>
              <a:ext cx="4567927" cy="633272"/>
            </a:xfrm>
            <a:custGeom>
              <a:avLst/>
              <a:gdLst>
                <a:gd name="T0" fmla="*/ 2645 w 2645"/>
                <a:gd name="T1" fmla="*/ 0 h 439"/>
                <a:gd name="T2" fmla="*/ 2108 w 2645"/>
                <a:gd name="T3" fmla="*/ 439 h 439"/>
                <a:gd name="T4" fmla="*/ 0 w 2645"/>
                <a:gd name="T5" fmla="*/ 0 h 439"/>
                <a:gd name="T6" fmla="*/ 2645 w 2645"/>
                <a:gd name="T7" fmla="*/ 0 h 4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5"/>
                <a:gd name="T13" fmla="*/ 0 h 439"/>
                <a:gd name="T14" fmla="*/ 2645 w 2645"/>
                <a:gd name="T15" fmla="*/ 439 h 4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5" h="439">
                  <a:moveTo>
                    <a:pt x="2645" y="0"/>
                  </a:moveTo>
                  <a:lnTo>
                    <a:pt x="2108" y="439"/>
                  </a:lnTo>
                  <a:lnTo>
                    <a:pt x="0" y="0"/>
                  </a:lnTo>
                  <a:lnTo>
                    <a:pt x="264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</p:grpSp>
      <p:sp>
        <p:nvSpPr>
          <p:cNvPr id="16" name="标题 1">
            <a:extLst>
              <a:ext uri="{FF2B5EF4-FFF2-40B4-BE49-F238E27FC236}">
                <a16:creationId xmlns:a16="http://schemas.microsoft.com/office/drawing/2014/main" id="{F2642E6D-7A66-484C-B80F-7F1D0306981F}"/>
              </a:ext>
            </a:extLst>
          </p:cNvPr>
          <p:cNvSpPr txBox="1">
            <a:spLocks/>
          </p:cNvSpPr>
          <p:nvPr/>
        </p:nvSpPr>
        <p:spPr>
          <a:xfrm>
            <a:off x="1024128" y="426103"/>
            <a:ext cx="10515600" cy="533400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黑体简体" pitchFamily="-112" charset="-122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中国经济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676C92A-ED80-43C4-903C-419A64D82A07}"/>
              </a:ext>
            </a:extLst>
          </p:cNvPr>
          <p:cNvSpPr txBox="1"/>
          <p:nvPr/>
        </p:nvSpPr>
        <p:spPr>
          <a:xfrm>
            <a:off x="8760297" y="6536377"/>
            <a:ext cx="327399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eaLnBrk="1" hangingPunct="1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、平安期货研究所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22025EE-5AE1-400B-9B0D-608793ABFBBC}"/>
              </a:ext>
            </a:extLst>
          </p:cNvPr>
          <p:cNvGrpSpPr/>
          <p:nvPr/>
        </p:nvGrpSpPr>
        <p:grpSpPr>
          <a:xfrm>
            <a:off x="691703" y="980728"/>
            <a:ext cx="10808594" cy="5592488"/>
            <a:chOff x="691703" y="-8508"/>
            <a:chExt cx="10808594" cy="6621759"/>
          </a:xfrm>
        </p:grpSpPr>
        <p:graphicFrame>
          <p:nvGraphicFramePr>
            <p:cNvPr id="2" name="对象 1">
              <a:extLst>
                <a:ext uri="{FF2B5EF4-FFF2-40B4-BE49-F238E27FC236}">
                  <a16:creationId xmlns:a16="http://schemas.microsoft.com/office/drawing/2014/main" id="{7A790FC0-1790-4767-8E37-5820F33DFFA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68747883"/>
                </p:ext>
              </p:extLst>
            </p:nvPr>
          </p:nvGraphicFramePr>
          <p:xfrm>
            <a:off x="5791647" y="-8508"/>
            <a:ext cx="5708650" cy="3365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8" name="Worksheet" r:id="rId4" imgW="5994597" imgH="3492850" progId="Excel.Sheet.12">
                    <p:link updateAutomatic="1"/>
                  </p:oleObj>
                </mc:Choice>
                <mc:Fallback>
                  <p:oleObj name="Worksheet" r:id="rId4" imgW="5994597" imgH="3492850" progId="Excel.Sheet.12">
                    <p:link updateAutomatic="1"/>
                    <p:pic>
                      <p:nvPicPr>
                        <p:cNvPr id="2" name="对象 1">
                          <a:extLst>
                            <a:ext uri="{FF2B5EF4-FFF2-40B4-BE49-F238E27FC236}">
                              <a16:creationId xmlns:a16="http://schemas.microsoft.com/office/drawing/2014/main" id="{7A790FC0-1790-4767-8E37-5820F33DFFA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791647" y="-8508"/>
                          <a:ext cx="5708650" cy="33655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" name="对象 2">
              <a:extLst>
                <a:ext uri="{FF2B5EF4-FFF2-40B4-BE49-F238E27FC236}">
                  <a16:creationId xmlns:a16="http://schemas.microsoft.com/office/drawing/2014/main" id="{EEF29D94-6C1B-4DDB-A7D5-C6DBB80335F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84683362"/>
                </p:ext>
              </p:extLst>
            </p:nvPr>
          </p:nvGraphicFramePr>
          <p:xfrm>
            <a:off x="691703" y="3316560"/>
            <a:ext cx="5116265" cy="32966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9" name="Worksheet" r:id="rId6" imgW="5003849" imgH="3352931" progId="Excel.Sheet.12">
                    <p:link updateAutomatic="1"/>
                  </p:oleObj>
                </mc:Choice>
                <mc:Fallback>
                  <p:oleObj name="Worksheet" r:id="rId6" imgW="5003849" imgH="3352931" progId="Excel.Sheet.12">
                    <p:link updateAutomatic="1"/>
                    <p:pic>
                      <p:nvPicPr>
                        <p:cNvPr id="3" name="对象 2">
                          <a:extLst>
                            <a:ext uri="{FF2B5EF4-FFF2-40B4-BE49-F238E27FC236}">
                              <a16:creationId xmlns:a16="http://schemas.microsoft.com/office/drawing/2014/main" id="{EEF29D94-6C1B-4DDB-A7D5-C6DBB80335F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91703" y="3316560"/>
                          <a:ext cx="5116265" cy="329669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" name="对象 3">
              <a:extLst>
                <a:ext uri="{FF2B5EF4-FFF2-40B4-BE49-F238E27FC236}">
                  <a16:creationId xmlns:a16="http://schemas.microsoft.com/office/drawing/2014/main" id="{62200E49-81DA-423B-87DF-7FA37706B77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43685961"/>
                </p:ext>
              </p:extLst>
            </p:nvPr>
          </p:nvGraphicFramePr>
          <p:xfrm>
            <a:off x="5791647" y="3316560"/>
            <a:ext cx="5708650" cy="32966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0" name="Worksheet" r:id="rId8" imgW="5708934" imgH="3530688" progId="Excel.Sheet.12">
                    <p:link updateAutomatic="1"/>
                  </p:oleObj>
                </mc:Choice>
                <mc:Fallback>
                  <p:oleObj name="Worksheet" r:id="rId8" imgW="5708934" imgH="3530688" progId="Excel.Sheet.12">
                    <p:link updateAutomatic="1"/>
                    <p:pic>
                      <p:nvPicPr>
                        <p:cNvPr id="4" name="对象 3">
                          <a:extLst>
                            <a:ext uri="{FF2B5EF4-FFF2-40B4-BE49-F238E27FC236}">
                              <a16:creationId xmlns:a16="http://schemas.microsoft.com/office/drawing/2014/main" id="{62200E49-81DA-423B-87DF-7FA37706B77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791647" y="3316560"/>
                          <a:ext cx="5708650" cy="329669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563657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">
            <a:extLst>
              <a:ext uri="{FF2B5EF4-FFF2-40B4-BE49-F238E27FC236}">
                <a16:creationId xmlns:a16="http://schemas.microsoft.com/office/drawing/2014/main" id="{E6FCF532-26E5-413A-8FBB-20BF511ECA2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50913" cy="1020763"/>
            <a:chOff x="0" y="295275"/>
            <a:chExt cx="7162800" cy="5357813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2E960F07-677D-443F-9BF4-C9D9C2B84E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2423161"/>
              <a:ext cx="7162799" cy="1955164"/>
            </a:xfrm>
            <a:custGeom>
              <a:avLst/>
              <a:gdLst>
                <a:gd name="T0" fmla="*/ 0 w 4151"/>
                <a:gd name="T1" fmla="*/ 1361 h 1361"/>
                <a:gd name="T2" fmla="*/ 4151 w 4151"/>
                <a:gd name="T3" fmla="*/ 1361 h 1361"/>
                <a:gd name="T4" fmla="*/ 4151 w 4151"/>
                <a:gd name="T5" fmla="*/ 294 h 1361"/>
                <a:gd name="T6" fmla="*/ 1945 w 4151"/>
                <a:gd name="T7" fmla="*/ 0 h 1361"/>
                <a:gd name="T8" fmla="*/ 0 w 4151"/>
                <a:gd name="T9" fmla="*/ 1361 h 13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51"/>
                <a:gd name="T16" fmla="*/ 0 h 1361"/>
                <a:gd name="T17" fmla="*/ 4151 w 4151"/>
                <a:gd name="T18" fmla="*/ 1361 h 13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51" h="1361">
                  <a:moveTo>
                    <a:pt x="0" y="1361"/>
                  </a:moveTo>
                  <a:lnTo>
                    <a:pt x="4151" y="1361"/>
                  </a:lnTo>
                  <a:lnTo>
                    <a:pt x="4151" y="294"/>
                  </a:lnTo>
                  <a:lnTo>
                    <a:pt x="1945" y="0"/>
                  </a:lnTo>
                  <a:lnTo>
                    <a:pt x="0" y="1361"/>
                  </a:lnTo>
                  <a:close/>
                </a:path>
              </a:pathLst>
            </a:cu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55" t="-21463" r="255" b="-40976"/>
              </a:stretch>
            </a:blip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4AAD24E-389A-4198-86A0-2AC708609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95275"/>
              <a:ext cx="3355977" cy="4084638"/>
            </a:xfrm>
            <a:custGeom>
              <a:avLst/>
              <a:gdLst>
                <a:gd name="T0" fmla="*/ 2147483646 w 1945"/>
                <a:gd name="T1" fmla="*/ 2147483646 h 2843"/>
                <a:gd name="T2" fmla="*/ 0 w 1945"/>
                <a:gd name="T3" fmla="*/ 0 h 2843"/>
                <a:gd name="T4" fmla="*/ 0 w 1945"/>
                <a:gd name="T5" fmla="*/ 2147483646 h 2843"/>
                <a:gd name="T6" fmla="*/ 2147483646 w 1945"/>
                <a:gd name="T7" fmla="*/ 2147483646 h 28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45"/>
                <a:gd name="T13" fmla="*/ 0 h 2843"/>
                <a:gd name="T14" fmla="*/ 1945 w 1945"/>
                <a:gd name="T15" fmla="*/ 2843 h 28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45" h="2843">
                  <a:moveTo>
                    <a:pt x="1945" y="1482"/>
                  </a:moveTo>
                  <a:lnTo>
                    <a:pt x="0" y="0"/>
                  </a:lnTo>
                  <a:lnTo>
                    <a:pt x="0" y="2843"/>
                  </a:lnTo>
                  <a:lnTo>
                    <a:pt x="1945" y="1482"/>
                  </a:lnTo>
                  <a:close/>
                </a:path>
              </a:pathLst>
            </a:custGeom>
            <a:solidFill>
              <a:srgbClr val="C64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3F610839-E240-4C9B-B5B3-17F43F4993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78325"/>
              <a:ext cx="2598738" cy="1274763"/>
            </a:xfrm>
            <a:custGeom>
              <a:avLst/>
              <a:gdLst>
                <a:gd name="T0" fmla="*/ 0 w 1506"/>
                <a:gd name="T1" fmla="*/ 2147483646 h 887"/>
                <a:gd name="T2" fmla="*/ 2147483646 w 1506"/>
                <a:gd name="T3" fmla="*/ 0 h 887"/>
                <a:gd name="T4" fmla="*/ 0 w 1506"/>
                <a:gd name="T5" fmla="*/ 0 h 887"/>
                <a:gd name="T6" fmla="*/ 0 w 1506"/>
                <a:gd name="T7" fmla="*/ 2147483646 h 8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06"/>
                <a:gd name="T13" fmla="*/ 0 h 887"/>
                <a:gd name="T14" fmla="*/ 1506 w 1506"/>
                <a:gd name="T15" fmla="*/ 887 h 8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06" h="887">
                  <a:moveTo>
                    <a:pt x="0" y="887"/>
                  </a:moveTo>
                  <a:lnTo>
                    <a:pt x="1506" y="0"/>
                  </a:lnTo>
                  <a:lnTo>
                    <a:pt x="0" y="0"/>
                  </a:lnTo>
                  <a:lnTo>
                    <a:pt x="0" y="88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7058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8296BBE-5C68-49EB-BAB6-C353DDEFE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873" y="4378210"/>
              <a:ext cx="4567927" cy="633272"/>
            </a:xfrm>
            <a:custGeom>
              <a:avLst/>
              <a:gdLst>
                <a:gd name="T0" fmla="*/ 2645 w 2645"/>
                <a:gd name="T1" fmla="*/ 0 h 439"/>
                <a:gd name="T2" fmla="*/ 2108 w 2645"/>
                <a:gd name="T3" fmla="*/ 439 h 439"/>
                <a:gd name="T4" fmla="*/ 0 w 2645"/>
                <a:gd name="T5" fmla="*/ 0 h 439"/>
                <a:gd name="T6" fmla="*/ 2645 w 2645"/>
                <a:gd name="T7" fmla="*/ 0 h 4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5"/>
                <a:gd name="T13" fmla="*/ 0 h 439"/>
                <a:gd name="T14" fmla="*/ 2645 w 2645"/>
                <a:gd name="T15" fmla="*/ 439 h 4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5" h="439">
                  <a:moveTo>
                    <a:pt x="2645" y="0"/>
                  </a:moveTo>
                  <a:lnTo>
                    <a:pt x="2108" y="439"/>
                  </a:lnTo>
                  <a:lnTo>
                    <a:pt x="0" y="0"/>
                  </a:lnTo>
                  <a:lnTo>
                    <a:pt x="264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</p:grpSp>
      <p:sp>
        <p:nvSpPr>
          <p:cNvPr id="16" name="标题 1">
            <a:extLst>
              <a:ext uri="{FF2B5EF4-FFF2-40B4-BE49-F238E27FC236}">
                <a16:creationId xmlns:a16="http://schemas.microsoft.com/office/drawing/2014/main" id="{F2642E6D-7A66-484C-B80F-7F1D0306981F}"/>
              </a:ext>
            </a:extLst>
          </p:cNvPr>
          <p:cNvSpPr txBox="1">
            <a:spLocks/>
          </p:cNvSpPr>
          <p:nvPr/>
        </p:nvSpPr>
        <p:spPr>
          <a:xfrm>
            <a:off x="1024128" y="426103"/>
            <a:ext cx="10515600" cy="533400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黑体简体" pitchFamily="-112" charset="-122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美物价指数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676C92A-ED80-43C4-903C-419A64D82A07}"/>
              </a:ext>
            </a:extLst>
          </p:cNvPr>
          <p:cNvSpPr txBox="1"/>
          <p:nvPr/>
        </p:nvSpPr>
        <p:spPr>
          <a:xfrm>
            <a:off x="8760297" y="6536377"/>
            <a:ext cx="327399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eaLnBrk="1" hangingPunct="1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、平安期货研究所</a:t>
            </a:r>
          </a:p>
        </p:txBody>
      </p:sp>
      <p:graphicFrame>
        <p:nvGraphicFramePr>
          <p:cNvPr id="19" name="图表 18">
            <a:extLst>
              <a:ext uri="{FF2B5EF4-FFF2-40B4-BE49-F238E27FC236}">
                <a16:creationId xmlns:a16="http://schemas.microsoft.com/office/drawing/2014/main" id="{2465C516-465F-4B99-94CF-E64DD99DEC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2511751"/>
              </p:ext>
            </p:extLst>
          </p:nvPr>
        </p:nvGraphicFramePr>
        <p:xfrm>
          <a:off x="643756" y="1012034"/>
          <a:ext cx="5233988" cy="2362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0" name="图表 19">
            <a:extLst>
              <a:ext uri="{FF2B5EF4-FFF2-40B4-BE49-F238E27FC236}">
                <a16:creationId xmlns:a16="http://schemas.microsoft.com/office/drawing/2014/main" id="{9468A30F-9BF1-42A2-B152-CDCC10FA11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2185057"/>
              </p:ext>
            </p:extLst>
          </p:nvPr>
        </p:nvGraphicFramePr>
        <p:xfrm>
          <a:off x="6168008" y="980728"/>
          <a:ext cx="5233988" cy="2362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ACA72194-01B6-421E-9432-9CA24EF0CA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7222864"/>
              </p:ext>
            </p:extLst>
          </p:nvPr>
        </p:nvGraphicFramePr>
        <p:xfrm>
          <a:off x="672702" y="3526634"/>
          <a:ext cx="5513387" cy="2925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Worksheet" r:id="rId6" imgW="5289908" imgH="2749900" progId="Excel.Sheet.12">
                  <p:link updateAutomatic="1"/>
                </p:oleObj>
              </mc:Choice>
              <mc:Fallback>
                <p:oleObj name="Worksheet" r:id="rId6" imgW="5289908" imgH="2749900" progId="Excel.Sheet.12">
                  <p:link updateAutomatic="1"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ACA72194-01B6-421E-9432-9CA24EF0CA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72702" y="3526634"/>
                        <a:ext cx="5513387" cy="2925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C9B1211F-EE8A-4A63-9065-D62D1A6DE7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8674163"/>
              </p:ext>
            </p:extLst>
          </p:nvPr>
        </p:nvGraphicFramePr>
        <p:xfrm>
          <a:off x="6168008" y="3526634"/>
          <a:ext cx="5233989" cy="2929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Worksheet" r:id="rId8" imgW="4972284" imgH="3028950" progId="Excel.Sheet.12">
                  <p:link updateAutomatic="1"/>
                </p:oleObj>
              </mc:Choice>
              <mc:Fallback>
                <p:oleObj name="Worksheet" r:id="rId8" imgW="4972284" imgH="3028950" progId="Excel.Sheet.12">
                  <p:link updateAutomatic="1"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C9B1211F-EE8A-4A63-9065-D62D1A6DE7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168008" y="3526634"/>
                        <a:ext cx="5233989" cy="29290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892241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">
            <a:extLst>
              <a:ext uri="{FF2B5EF4-FFF2-40B4-BE49-F238E27FC236}">
                <a16:creationId xmlns:a16="http://schemas.microsoft.com/office/drawing/2014/main" id="{E6FCF532-26E5-413A-8FBB-20BF511ECA2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50913" cy="1020763"/>
            <a:chOff x="0" y="295275"/>
            <a:chExt cx="7162800" cy="5357813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2E960F07-677D-443F-9BF4-C9D9C2B84E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2423161"/>
              <a:ext cx="7162799" cy="1955164"/>
            </a:xfrm>
            <a:custGeom>
              <a:avLst/>
              <a:gdLst>
                <a:gd name="T0" fmla="*/ 0 w 4151"/>
                <a:gd name="T1" fmla="*/ 1361 h 1361"/>
                <a:gd name="T2" fmla="*/ 4151 w 4151"/>
                <a:gd name="T3" fmla="*/ 1361 h 1361"/>
                <a:gd name="T4" fmla="*/ 4151 w 4151"/>
                <a:gd name="T5" fmla="*/ 294 h 1361"/>
                <a:gd name="T6" fmla="*/ 1945 w 4151"/>
                <a:gd name="T7" fmla="*/ 0 h 1361"/>
                <a:gd name="T8" fmla="*/ 0 w 4151"/>
                <a:gd name="T9" fmla="*/ 1361 h 13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51"/>
                <a:gd name="T16" fmla="*/ 0 h 1361"/>
                <a:gd name="T17" fmla="*/ 4151 w 4151"/>
                <a:gd name="T18" fmla="*/ 1361 h 13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51" h="1361">
                  <a:moveTo>
                    <a:pt x="0" y="1361"/>
                  </a:moveTo>
                  <a:lnTo>
                    <a:pt x="4151" y="1361"/>
                  </a:lnTo>
                  <a:lnTo>
                    <a:pt x="4151" y="294"/>
                  </a:lnTo>
                  <a:lnTo>
                    <a:pt x="1945" y="0"/>
                  </a:lnTo>
                  <a:lnTo>
                    <a:pt x="0" y="1361"/>
                  </a:lnTo>
                  <a:close/>
                </a:path>
              </a:pathLst>
            </a:cu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55" t="-21463" r="255" b="-40976"/>
              </a:stretch>
            </a:blip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4AAD24E-389A-4198-86A0-2AC708609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95275"/>
              <a:ext cx="3355977" cy="4084638"/>
            </a:xfrm>
            <a:custGeom>
              <a:avLst/>
              <a:gdLst>
                <a:gd name="T0" fmla="*/ 2147483646 w 1945"/>
                <a:gd name="T1" fmla="*/ 2147483646 h 2843"/>
                <a:gd name="T2" fmla="*/ 0 w 1945"/>
                <a:gd name="T3" fmla="*/ 0 h 2843"/>
                <a:gd name="T4" fmla="*/ 0 w 1945"/>
                <a:gd name="T5" fmla="*/ 2147483646 h 2843"/>
                <a:gd name="T6" fmla="*/ 2147483646 w 1945"/>
                <a:gd name="T7" fmla="*/ 2147483646 h 28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45"/>
                <a:gd name="T13" fmla="*/ 0 h 2843"/>
                <a:gd name="T14" fmla="*/ 1945 w 1945"/>
                <a:gd name="T15" fmla="*/ 2843 h 28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45" h="2843">
                  <a:moveTo>
                    <a:pt x="1945" y="1482"/>
                  </a:moveTo>
                  <a:lnTo>
                    <a:pt x="0" y="0"/>
                  </a:lnTo>
                  <a:lnTo>
                    <a:pt x="0" y="2843"/>
                  </a:lnTo>
                  <a:lnTo>
                    <a:pt x="1945" y="1482"/>
                  </a:lnTo>
                  <a:close/>
                </a:path>
              </a:pathLst>
            </a:custGeom>
            <a:solidFill>
              <a:srgbClr val="C64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3F610839-E240-4C9B-B5B3-17F43F4993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78325"/>
              <a:ext cx="2598738" cy="1274763"/>
            </a:xfrm>
            <a:custGeom>
              <a:avLst/>
              <a:gdLst>
                <a:gd name="T0" fmla="*/ 0 w 1506"/>
                <a:gd name="T1" fmla="*/ 2147483646 h 887"/>
                <a:gd name="T2" fmla="*/ 2147483646 w 1506"/>
                <a:gd name="T3" fmla="*/ 0 h 887"/>
                <a:gd name="T4" fmla="*/ 0 w 1506"/>
                <a:gd name="T5" fmla="*/ 0 h 887"/>
                <a:gd name="T6" fmla="*/ 0 w 1506"/>
                <a:gd name="T7" fmla="*/ 2147483646 h 8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06"/>
                <a:gd name="T13" fmla="*/ 0 h 887"/>
                <a:gd name="T14" fmla="*/ 1506 w 1506"/>
                <a:gd name="T15" fmla="*/ 887 h 8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06" h="887">
                  <a:moveTo>
                    <a:pt x="0" y="887"/>
                  </a:moveTo>
                  <a:lnTo>
                    <a:pt x="1506" y="0"/>
                  </a:lnTo>
                  <a:lnTo>
                    <a:pt x="0" y="0"/>
                  </a:lnTo>
                  <a:lnTo>
                    <a:pt x="0" y="88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7058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8296BBE-5C68-49EB-BAB6-C353DDEFE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873" y="4378210"/>
              <a:ext cx="4567927" cy="633272"/>
            </a:xfrm>
            <a:custGeom>
              <a:avLst/>
              <a:gdLst>
                <a:gd name="T0" fmla="*/ 2645 w 2645"/>
                <a:gd name="T1" fmla="*/ 0 h 439"/>
                <a:gd name="T2" fmla="*/ 2108 w 2645"/>
                <a:gd name="T3" fmla="*/ 439 h 439"/>
                <a:gd name="T4" fmla="*/ 0 w 2645"/>
                <a:gd name="T5" fmla="*/ 0 h 439"/>
                <a:gd name="T6" fmla="*/ 2645 w 2645"/>
                <a:gd name="T7" fmla="*/ 0 h 4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5"/>
                <a:gd name="T13" fmla="*/ 0 h 439"/>
                <a:gd name="T14" fmla="*/ 2645 w 2645"/>
                <a:gd name="T15" fmla="*/ 439 h 4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5" h="439">
                  <a:moveTo>
                    <a:pt x="2645" y="0"/>
                  </a:moveTo>
                  <a:lnTo>
                    <a:pt x="2108" y="439"/>
                  </a:lnTo>
                  <a:lnTo>
                    <a:pt x="0" y="0"/>
                  </a:lnTo>
                  <a:lnTo>
                    <a:pt x="264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</p:grpSp>
      <p:sp>
        <p:nvSpPr>
          <p:cNvPr id="16" name="标题 1">
            <a:extLst>
              <a:ext uri="{FF2B5EF4-FFF2-40B4-BE49-F238E27FC236}">
                <a16:creationId xmlns:a16="http://schemas.microsoft.com/office/drawing/2014/main" id="{F2642E6D-7A66-484C-B80F-7F1D0306981F}"/>
              </a:ext>
            </a:extLst>
          </p:cNvPr>
          <p:cNvSpPr txBox="1">
            <a:spLocks/>
          </p:cNvSpPr>
          <p:nvPr/>
        </p:nvSpPr>
        <p:spPr>
          <a:xfrm>
            <a:off x="1024128" y="426103"/>
            <a:ext cx="10515600" cy="533400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黑体简体" pitchFamily="-112" charset="-122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地产相关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676C92A-ED80-43C4-903C-419A64D82A07}"/>
              </a:ext>
            </a:extLst>
          </p:cNvPr>
          <p:cNvSpPr txBox="1"/>
          <p:nvPr/>
        </p:nvSpPr>
        <p:spPr>
          <a:xfrm>
            <a:off x="8760297" y="6536377"/>
            <a:ext cx="327399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eaLnBrk="1" hangingPunct="1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、平安期货研究所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7D5AAAB-ADF7-4EF0-8EF7-6BFB81E0B4A4}"/>
              </a:ext>
            </a:extLst>
          </p:cNvPr>
          <p:cNvGrpSpPr/>
          <p:nvPr/>
        </p:nvGrpSpPr>
        <p:grpSpPr>
          <a:xfrm>
            <a:off x="695400" y="1027766"/>
            <a:ext cx="10704884" cy="5424832"/>
            <a:chOff x="1179588" y="1052736"/>
            <a:chExt cx="10028980" cy="5688632"/>
          </a:xfrm>
        </p:grpSpPr>
        <p:graphicFrame>
          <p:nvGraphicFramePr>
            <p:cNvPr id="2" name="对象 1">
              <a:extLst>
                <a:ext uri="{FF2B5EF4-FFF2-40B4-BE49-F238E27FC236}">
                  <a16:creationId xmlns:a16="http://schemas.microsoft.com/office/drawing/2014/main" id="{C39C9D2F-D4C6-40D0-8A4E-7C36395F372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81802861"/>
                </p:ext>
              </p:extLst>
            </p:nvPr>
          </p:nvGraphicFramePr>
          <p:xfrm>
            <a:off x="1179588" y="1052736"/>
            <a:ext cx="5022850" cy="28476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6" name="Worksheet" r:id="rId4" imgW="5410249" imgH="3175175" progId="Excel.Sheet.12">
                    <p:link updateAutomatic="1"/>
                  </p:oleObj>
                </mc:Choice>
                <mc:Fallback>
                  <p:oleObj name="Worksheet" r:id="rId4" imgW="5410249" imgH="3175175" progId="Excel.Sheet.12">
                    <p:link updateAutomatic="1"/>
                    <p:pic>
                      <p:nvPicPr>
                        <p:cNvPr id="2" name="对象 1">
                          <a:extLst>
                            <a:ext uri="{FF2B5EF4-FFF2-40B4-BE49-F238E27FC236}">
                              <a16:creationId xmlns:a16="http://schemas.microsoft.com/office/drawing/2014/main" id="{C39C9D2F-D4C6-40D0-8A4E-7C36395F372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179588" y="1052736"/>
                          <a:ext cx="5022850" cy="28476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" name="对象 2">
              <a:extLst>
                <a:ext uri="{FF2B5EF4-FFF2-40B4-BE49-F238E27FC236}">
                  <a16:creationId xmlns:a16="http://schemas.microsoft.com/office/drawing/2014/main" id="{FF357696-4562-42F1-AB61-CB599CD318A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77252074"/>
                </p:ext>
              </p:extLst>
            </p:nvPr>
          </p:nvGraphicFramePr>
          <p:xfrm>
            <a:off x="6173018" y="1052736"/>
            <a:ext cx="5035550" cy="285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7" name="Worksheet" r:id="rId6" imgW="5372371" imgH="3391163" progId="Excel.Sheet.12">
                    <p:link updateAutomatic="1"/>
                  </p:oleObj>
                </mc:Choice>
                <mc:Fallback>
                  <p:oleObj name="Worksheet" r:id="rId6" imgW="5372371" imgH="3391163" progId="Excel.Sheet.12">
                    <p:link updateAutomatic="1"/>
                    <p:pic>
                      <p:nvPicPr>
                        <p:cNvPr id="3" name="对象 2">
                          <a:extLst>
                            <a:ext uri="{FF2B5EF4-FFF2-40B4-BE49-F238E27FC236}">
                              <a16:creationId xmlns:a16="http://schemas.microsoft.com/office/drawing/2014/main" id="{FF357696-4562-42F1-AB61-CB599CD318A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173018" y="1052736"/>
                          <a:ext cx="5035550" cy="28511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" name="对象 3">
              <a:extLst>
                <a:ext uri="{FF2B5EF4-FFF2-40B4-BE49-F238E27FC236}">
                  <a16:creationId xmlns:a16="http://schemas.microsoft.com/office/drawing/2014/main" id="{2113F67E-23DC-4065-9896-DC91EDBC6DF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70678365"/>
                </p:ext>
              </p:extLst>
            </p:nvPr>
          </p:nvGraphicFramePr>
          <p:xfrm>
            <a:off x="1179588" y="3890218"/>
            <a:ext cx="5022850" cy="285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8" name="Worksheet" r:id="rId8" imgW="5023183" imgH="2851194" progId="Excel.Sheet.12">
                    <p:link updateAutomatic="1"/>
                  </p:oleObj>
                </mc:Choice>
                <mc:Fallback>
                  <p:oleObj name="Worksheet" r:id="rId8" imgW="5023183" imgH="2851194" progId="Excel.Sheet.12">
                    <p:link updateAutomatic="1"/>
                    <p:pic>
                      <p:nvPicPr>
                        <p:cNvPr id="4" name="对象 3">
                          <a:extLst>
                            <a:ext uri="{FF2B5EF4-FFF2-40B4-BE49-F238E27FC236}">
                              <a16:creationId xmlns:a16="http://schemas.microsoft.com/office/drawing/2014/main" id="{2113F67E-23DC-4065-9896-DC91EDBC6DF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1179588" y="3890218"/>
                          <a:ext cx="5022850" cy="28511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对象 4">
              <a:extLst>
                <a:ext uri="{FF2B5EF4-FFF2-40B4-BE49-F238E27FC236}">
                  <a16:creationId xmlns:a16="http://schemas.microsoft.com/office/drawing/2014/main" id="{4F351E62-4C31-4E83-BA63-9BFFFC8E0A8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6419513"/>
                </p:ext>
              </p:extLst>
            </p:nvPr>
          </p:nvGraphicFramePr>
          <p:xfrm>
            <a:off x="6173018" y="3890218"/>
            <a:ext cx="5035550" cy="285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9" name="Worksheet" r:id="rId10" imgW="5035809" imgH="2851194" progId="Excel.Sheet.12">
                    <p:link updateAutomatic="1"/>
                  </p:oleObj>
                </mc:Choice>
                <mc:Fallback>
                  <p:oleObj name="Worksheet" r:id="rId10" imgW="5035809" imgH="2851194" progId="Excel.Sheet.12">
                    <p:link updateAutomatic="1"/>
                    <p:pic>
                      <p:nvPicPr>
                        <p:cNvPr id="5" name="对象 4">
                          <a:extLst>
                            <a:ext uri="{FF2B5EF4-FFF2-40B4-BE49-F238E27FC236}">
                              <a16:creationId xmlns:a16="http://schemas.microsoft.com/office/drawing/2014/main" id="{4F351E62-4C31-4E83-BA63-9BFFFC8E0A8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6173018" y="3890218"/>
                          <a:ext cx="5035550" cy="28511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149151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">
            <a:extLst>
              <a:ext uri="{FF2B5EF4-FFF2-40B4-BE49-F238E27FC236}">
                <a16:creationId xmlns:a16="http://schemas.microsoft.com/office/drawing/2014/main" id="{E6FCF532-26E5-413A-8FBB-20BF511ECA2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50913" cy="1020763"/>
            <a:chOff x="0" y="295275"/>
            <a:chExt cx="7162800" cy="5357813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2E960F07-677D-443F-9BF4-C9D9C2B84E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2423161"/>
              <a:ext cx="7162799" cy="1955164"/>
            </a:xfrm>
            <a:custGeom>
              <a:avLst/>
              <a:gdLst>
                <a:gd name="T0" fmla="*/ 0 w 4151"/>
                <a:gd name="T1" fmla="*/ 1361 h 1361"/>
                <a:gd name="T2" fmla="*/ 4151 w 4151"/>
                <a:gd name="T3" fmla="*/ 1361 h 1361"/>
                <a:gd name="T4" fmla="*/ 4151 w 4151"/>
                <a:gd name="T5" fmla="*/ 294 h 1361"/>
                <a:gd name="T6" fmla="*/ 1945 w 4151"/>
                <a:gd name="T7" fmla="*/ 0 h 1361"/>
                <a:gd name="T8" fmla="*/ 0 w 4151"/>
                <a:gd name="T9" fmla="*/ 1361 h 13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51"/>
                <a:gd name="T16" fmla="*/ 0 h 1361"/>
                <a:gd name="T17" fmla="*/ 4151 w 4151"/>
                <a:gd name="T18" fmla="*/ 1361 h 13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51" h="1361">
                  <a:moveTo>
                    <a:pt x="0" y="1361"/>
                  </a:moveTo>
                  <a:lnTo>
                    <a:pt x="4151" y="1361"/>
                  </a:lnTo>
                  <a:lnTo>
                    <a:pt x="4151" y="294"/>
                  </a:lnTo>
                  <a:lnTo>
                    <a:pt x="1945" y="0"/>
                  </a:lnTo>
                  <a:lnTo>
                    <a:pt x="0" y="1361"/>
                  </a:lnTo>
                  <a:close/>
                </a:path>
              </a:pathLst>
            </a:cu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55" t="-21463" r="255" b="-40976"/>
              </a:stretch>
            </a:blip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4AAD24E-389A-4198-86A0-2AC708609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95275"/>
              <a:ext cx="3355977" cy="4084638"/>
            </a:xfrm>
            <a:custGeom>
              <a:avLst/>
              <a:gdLst>
                <a:gd name="T0" fmla="*/ 2147483646 w 1945"/>
                <a:gd name="T1" fmla="*/ 2147483646 h 2843"/>
                <a:gd name="T2" fmla="*/ 0 w 1945"/>
                <a:gd name="T3" fmla="*/ 0 h 2843"/>
                <a:gd name="T4" fmla="*/ 0 w 1945"/>
                <a:gd name="T5" fmla="*/ 2147483646 h 2843"/>
                <a:gd name="T6" fmla="*/ 2147483646 w 1945"/>
                <a:gd name="T7" fmla="*/ 2147483646 h 28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45"/>
                <a:gd name="T13" fmla="*/ 0 h 2843"/>
                <a:gd name="T14" fmla="*/ 1945 w 1945"/>
                <a:gd name="T15" fmla="*/ 2843 h 28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45" h="2843">
                  <a:moveTo>
                    <a:pt x="1945" y="1482"/>
                  </a:moveTo>
                  <a:lnTo>
                    <a:pt x="0" y="0"/>
                  </a:lnTo>
                  <a:lnTo>
                    <a:pt x="0" y="2843"/>
                  </a:lnTo>
                  <a:lnTo>
                    <a:pt x="1945" y="1482"/>
                  </a:lnTo>
                  <a:close/>
                </a:path>
              </a:pathLst>
            </a:custGeom>
            <a:solidFill>
              <a:srgbClr val="C64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3F610839-E240-4C9B-B5B3-17F43F4993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78325"/>
              <a:ext cx="2598738" cy="1274763"/>
            </a:xfrm>
            <a:custGeom>
              <a:avLst/>
              <a:gdLst>
                <a:gd name="T0" fmla="*/ 0 w 1506"/>
                <a:gd name="T1" fmla="*/ 2147483646 h 887"/>
                <a:gd name="T2" fmla="*/ 2147483646 w 1506"/>
                <a:gd name="T3" fmla="*/ 0 h 887"/>
                <a:gd name="T4" fmla="*/ 0 w 1506"/>
                <a:gd name="T5" fmla="*/ 0 h 887"/>
                <a:gd name="T6" fmla="*/ 0 w 1506"/>
                <a:gd name="T7" fmla="*/ 2147483646 h 8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06"/>
                <a:gd name="T13" fmla="*/ 0 h 887"/>
                <a:gd name="T14" fmla="*/ 1506 w 1506"/>
                <a:gd name="T15" fmla="*/ 887 h 8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06" h="887">
                  <a:moveTo>
                    <a:pt x="0" y="887"/>
                  </a:moveTo>
                  <a:lnTo>
                    <a:pt x="1506" y="0"/>
                  </a:lnTo>
                  <a:lnTo>
                    <a:pt x="0" y="0"/>
                  </a:lnTo>
                  <a:lnTo>
                    <a:pt x="0" y="88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7058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8296BBE-5C68-49EB-BAB6-C353DDEFE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873" y="4378210"/>
              <a:ext cx="4567927" cy="633272"/>
            </a:xfrm>
            <a:custGeom>
              <a:avLst/>
              <a:gdLst>
                <a:gd name="T0" fmla="*/ 2645 w 2645"/>
                <a:gd name="T1" fmla="*/ 0 h 439"/>
                <a:gd name="T2" fmla="*/ 2108 w 2645"/>
                <a:gd name="T3" fmla="*/ 439 h 439"/>
                <a:gd name="T4" fmla="*/ 0 w 2645"/>
                <a:gd name="T5" fmla="*/ 0 h 439"/>
                <a:gd name="T6" fmla="*/ 2645 w 2645"/>
                <a:gd name="T7" fmla="*/ 0 h 4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5"/>
                <a:gd name="T13" fmla="*/ 0 h 439"/>
                <a:gd name="T14" fmla="*/ 2645 w 2645"/>
                <a:gd name="T15" fmla="*/ 439 h 4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5" h="439">
                  <a:moveTo>
                    <a:pt x="2645" y="0"/>
                  </a:moveTo>
                  <a:lnTo>
                    <a:pt x="2108" y="439"/>
                  </a:lnTo>
                  <a:lnTo>
                    <a:pt x="0" y="0"/>
                  </a:lnTo>
                  <a:lnTo>
                    <a:pt x="264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</p:grpSp>
      <p:sp>
        <p:nvSpPr>
          <p:cNvPr id="16" name="标题 1">
            <a:extLst>
              <a:ext uri="{FF2B5EF4-FFF2-40B4-BE49-F238E27FC236}">
                <a16:creationId xmlns:a16="http://schemas.microsoft.com/office/drawing/2014/main" id="{F2642E6D-7A66-484C-B80F-7F1D0306981F}"/>
              </a:ext>
            </a:extLst>
          </p:cNvPr>
          <p:cNvSpPr txBox="1">
            <a:spLocks/>
          </p:cNvSpPr>
          <p:nvPr/>
        </p:nvSpPr>
        <p:spPr>
          <a:xfrm>
            <a:off x="1024128" y="426103"/>
            <a:ext cx="10515600" cy="533400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黑体简体" pitchFamily="-112" charset="-122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地产和基建相关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676C92A-ED80-43C4-903C-419A64D82A07}"/>
              </a:ext>
            </a:extLst>
          </p:cNvPr>
          <p:cNvSpPr txBox="1"/>
          <p:nvPr/>
        </p:nvSpPr>
        <p:spPr>
          <a:xfrm>
            <a:off x="8760297" y="6536377"/>
            <a:ext cx="327399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eaLnBrk="1" hangingPunct="1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、平安期货研究所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D150DE90-1B2B-49A2-8F45-A92D328E74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5144827"/>
              </p:ext>
            </p:extLst>
          </p:nvPr>
        </p:nvGraphicFramePr>
        <p:xfrm>
          <a:off x="689489" y="3645024"/>
          <a:ext cx="5531151" cy="2795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Worksheet" r:id="rId4" imgW="5156545" imgH="2844888" progId="Excel.Sheet.12">
                  <p:link updateAutomatic="1"/>
                </p:oleObj>
              </mc:Choice>
              <mc:Fallback>
                <p:oleObj name="Worksheet" r:id="rId4" imgW="5156545" imgH="2844888" progId="Excel.Sheet.12">
                  <p:link updateAutomatic="1"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D150DE90-1B2B-49A2-8F45-A92D328E74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9489" y="3645024"/>
                        <a:ext cx="5531151" cy="27950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235EEB63-434E-4FAF-9511-56596EC110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3509016"/>
              </p:ext>
            </p:extLst>
          </p:nvPr>
        </p:nvGraphicFramePr>
        <p:xfrm>
          <a:off x="6177215" y="3645024"/>
          <a:ext cx="5325295" cy="279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Worksheet" r:id="rId6" imgW="4578510" imgH="2756207" progId="Excel.Sheet.12">
                  <p:link updateAutomatic="1"/>
                </p:oleObj>
              </mc:Choice>
              <mc:Fallback>
                <p:oleObj name="Worksheet" r:id="rId6" imgW="4578510" imgH="2756207" progId="Excel.Sheet.12">
                  <p:link updateAutomatic="1"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235EEB63-434E-4FAF-9511-56596EC110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77215" y="3645024"/>
                        <a:ext cx="5325295" cy="279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6776491E-0126-4045-8FCE-305E36D33C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5454194"/>
              </p:ext>
            </p:extLst>
          </p:nvPr>
        </p:nvGraphicFramePr>
        <p:xfrm>
          <a:off x="6177215" y="959503"/>
          <a:ext cx="5325295" cy="26987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Worksheet" r:id="rId8" imgW="4578510" imgH="2749900" progId="Excel.Sheet.12">
                  <p:link updateAutomatic="1"/>
                </p:oleObj>
              </mc:Choice>
              <mc:Fallback>
                <p:oleObj name="Worksheet" r:id="rId8" imgW="4578510" imgH="2749900" progId="Excel.Sheet.12">
                  <p:link updateAutomatic="1"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6776491E-0126-4045-8FCE-305E36D33C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177215" y="959503"/>
                        <a:ext cx="5325295" cy="26987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5F39F7AC-79AE-4C2E-A782-F5ED1C9365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2176995"/>
              </p:ext>
            </p:extLst>
          </p:nvPr>
        </p:nvGraphicFramePr>
        <p:xfrm>
          <a:off x="689490" y="959503"/>
          <a:ext cx="5500690" cy="27076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name="Worksheet" r:id="rId10" imgW="4584823" imgH="2756207" progId="Excel.Sheet.12">
                  <p:link updateAutomatic="1"/>
                </p:oleObj>
              </mc:Choice>
              <mc:Fallback>
                <p:oleObj name="Worksheet" r:id="rId10" imgW="4584823" imgH="2756207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89490" y="959503"/>
                        <a:ext cx="5500690" cy="27076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3610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4128" y="332656"/>
            <a:ext cx="10515600" cy="5334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价格绝对表现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E3715EE-DA7B-4B8F-B11D-77C46A131112}"/>
              </a:ext>
            </a:extLst>
          </p:cNvPr>
          <p:cNvSpPr txBox="1"/>
          <p:nvPr/>
        </p:nvSpPr>
        <p:spPr>
          <a:xfrm>
            <a:off x="9264353" y="6408580"/>
            <a:ext cx="276993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eaLnBrk="1" hangingPunct="1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、平安期货研究所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911424" y="1268760"/>
            <a:ext cx="4941168" cy="494116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6068616" y="1268760"/>
            <a:ext cx="4941168" cy="494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1101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">
            <a:extLst>
              <a:ext uri="{FF2B5EF4-FFF2-40B4-BE49-F238E27FC236}">
                <a16:creationId xmlns:a16="http://schemas.microsoft.com/office/drawing/2014/main" id="{E6FCF532-26E5-413A-8FBB-20BF511ECA2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50913" cy="1020763"/>
            <a:chOff x="0" y="295275"/>
            <a:chExt cx="7162800" cy="5357813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2E960F07-677D-443F-9BF4-C9D9C2B84E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2423161"/>
              <a:ext cx="7162799" cy="1955164"/>
            </a:xfrm>
            <a:custGeom>
              <a:avLst/>
              <a:gdLst>
                <a:gd name="T0" fmla="*/ 0 w 4151"/>
                <a:gd name="T1" fmla="*/ 1361 h 1361"/>
                <a:gd name="T2" fmla="*/ 4151 w 4151"/>
                <a:gd name="T3" fmla="*/ 1361 h 1361"/>
                <a:gd name="T4" fmla="*/ 4151 w 4151"/>
                <a:gd name="T5" fmla="*/ 294 h 1361"/>
                <a:gd name="T6" fmla="*/ 1945 w 4151"/>
                <a:gd name="T7" fmla="*/ 0 h 1361"/>
                <a:gd name="T8" fmla="*/ 0 w 4151"/>
                <a:gd name="T9" fmla="*/ 1361 h 13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51"/>
                <a:gd name="T16" fmla="*/ 0 h 1361"/>
                <a:gd name="T17" fmla="*/ 4151 w 4151"/>
                <a:gd name="T18" fmla="*/ 1361 h 13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51" h="1361">
                  <a:moveTo>
                    <a:pt x="0" y="1361"/>
                  </a:moveTo>
                  <a:lnTo>
                    <a:pt x="4151" y="1361"/>
                  </a:lnTo>
                  <a:lnTo>
                    <a:pt x="4151" y="294"/>
                  </a:lnTo>
                  <a:lnTo>
                    <a:pt x="1945" y="0"/>
                  </a:lnTo>
                  <a:lnTo>
                    <a:pt x="0" y="1361"/>
                  </a:lnTo>
                  <a:close/>
                </a:path>
              </a:pathLst>
            </a:cu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55" t="-21463" r="255" b="-40976"/>
              </a:stretch>
            </a:blip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4AAD24E-389A-4198-86A0-2AC708609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95275"/>
              <a:ext cx="3355977" cy="4084638"/>
            </a:xfrm>
            <a:custGeom>
              <a:avLst/>
              <a:gdLst>
                <a:gd name="T0" fmla="*/ 2147483646 w 1945"/>
                <a:gd name="T1" fmla="*/ 2147483646 h 2843"/>
                <a:gd name="T2" fmla="*/ 0 w 1945"/>
                <a:gd name="T3" fmla="*/ 0 h 2843"/>
                <a:gd name="T4" fmla="*/ 0 w 1945"/>
                <a:gd name="T5" fmla="*/ 2147483646 h 2843"/>
                <a:gd name="T6" fmla="*/ 2147483646 w 1945"/>
                <a:gd name="T7" fmla="*/ 2147483646 h 28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45"/>
                <a:gd name="T13" fmla="*/ 0 h 2843"/>
                <a:gd name="T14" fmla="*/ 1945 w 1945"/>
                <a:gd name="T15" fmla="*/ 2843 h 28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45" h="2843">
                  <a:moveTo>
                    <a:pt x="1945" y="1482"/>
                  </a:moveTo>
                  <a:lnTo>
                    <a:pt x="0" y="0"/>
                  </a:lnTo>
                  <a:lnTo>
                    <a:pt x="0" y="2843"/>
                  </a:lnTo>
                  <a:lnTo>
                    <a:pt x="1945" y="1482"/>
                  </a:lnTo>
                  <a:close/>
                </a:path>
              </a:pathLst>
            </a:custGeom>
            <a:solidFill>
              <a:srgbClr val="C64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3F610839-E240-4C9B-B5B3-17F43F4993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78325"/>
              <a:ext cx="2598738" cy="1274763"/>
            </a:xfrm>
            <a:custGeom>
              <a:avLst/>
              <a:gdLst>
                <a:gd name="T0" fmla="*/ 0 w 1506"/>
                <a:gd name="T1" fmla="*/ 2147483646 h 887"/>
                <a:gd name="T2" fmla="*/ 2147483646 w 1506"/>
                <a:gd name="T3" fmla="*/ 0 h 887"/>
                <a:gd name="T4" fmla="*/ 0 w 1506"/>
                <a:gd name="T5" fmla="*/ 0 h 887"/>
                <a:gd name="T6" fmla="*/ 0 w 1506"/>
                <a:gd name="T7" fmla="*/ 2147483646 h 8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06"/>
                <a:gd name="T13" fmla="*/ 0 h 887"/>
                <a:gd name="T14" fmla="*/ 1506 w 1506"/>
                <a:gd name="T15" fmla="*/ 887 h 8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06" h="887">
                  <a:moveTo>
                    <a:pt x="0" y="887"/>
                  </a:moveTo>
                  <a:lnTo>
                    <a:pt x="1506" y="0"/>
                  </a:lnTo>
                  <a:lnTo>
                    <a:pt x="0" y="0"/>
                  </a:lnTo>
                  <a:lnTo>
                    <a:pt x="0" y="88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7058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8296BBE-5C68-49EB-BAB6-C353DDEFE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873" y="4378210"/>
              <a:ext cx="4567927" cy="633272"/>
            </a:xfrm>
            <a:custGeom>
              <a:avLst/>
              <a:gdLst>
                <a:gd name="T0" fmla="*/ 2645 w 2645"/>
                <a:gd name="T1" fmla="*/ 0 h 439"/>
                <a:gd name="T2" fmla="*/ 2108 w 2645"/>
                <a:gd name="T3" fmla="*/ 439 h 439"/>
                <a:gd name="T4" fmla="*/ 0 w 2645"/>
                <a:gd name="T5" fmla="*/ 0 h 439"/>
                <a:gd name="T6" fmla="*/ 2645 w 2645"/>
                <a:gd name="T7" fmla="*/ 0 h 4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5"/>
                <a:gd name="T13" fmla="*/ 0 h 439"/>
                <a:gd name="T14" fmla="*/ 2645 w 2645"/>
                <a:gd name="T15" fmla="*/ 439 h 4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5" h="439">
                  <a:moveTo>
                    <a:pt x="2645" y="0"/>
                  </a:moveTo>
                  <a:lnTo>
                    <a:pt x="2108" y="439"/>
                  </a:lnTo>
                  <a:lnTo>
                    <a:pt x="0" y="0"/>
                  </a:lnTo>
                  <a:lnTo>
                    <a:pt x="264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</p:grpSp>
      <p:sp>
        <p:nvSpPr>
          <p:cNvPr id="16" name="标题 1">
            <a:extLst>
              <a:ext uri="{FF2B5EF4-FFF2-40B4-BE49-F238E27FC236}">
                <a16:creationId xmlns:a16="http://schemas.microsoft.com/office/drawing/2014/main" id="{F2642E6D-7A66-484C-B80F-7F1D0306981F}"/>
              </a:ext>
            </a:extLst>
          </p:cNvPr>
          <p:cNvSpPr txBox="1">
            <a:spLocks/>
          </p:cNvSpPr>
          <p:nvPr/>
        </p:nvSpPr>
        <p:spPr>
          <a:xfrm>
            <a:off x="1024128" y="426103"/>
            <a:ext cx="10515600" cy="533400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黑体简体" pitchFamily="-112" charset="-122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工业生产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676C92A-ED80-43C4-903C-419A64D82A07}"/>
              </a:ext>
            </a:extLst>
          </p:cNvPr>
          <p:cNvSpPr txBox="1"/>
          <p:nvPr/>
        </p:nvSpPr>
        <p:spPr>
          <a:xfrm>
            <a:off x="8760297" y="6536377"/>
            <a:ext cx="327399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eaLnBrk="1" hangingPunct="1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、平安期货研究所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DD4759E-7A2F-4BE1-952E-34E4705838B7}"/>
              </a:ext>
            </a:extLst>
          </p:cNvPr>
          <p:cNvGrpSpPr/>
          <p:nvPr/>
        </p:nvGrpSpPr>
        <p:grpSpPr>
          <a:xfrm>
            <a:off x="647700" y="998315"/>
            <a:ext cx="10704884" cy="5433582"/>
            <a:chOff x="755649" y="735818"/>
            <a:chExt cx="10236895" cy="5852997"/>
          </a:xfrm>
        </p:grpSpPr>
        <p:graphicFrame>
          <p:nvGraphicFramePr>
            <p:cNvPr id="2" name="对象 1">
              <a:extLst>
                <a:ext uri="{FF2B5EF4-FFF2-40B4-BE49-F238E27FC236}">
                  <a16:creationId xmlns:a16="http://schemas.microsoft.com/office/drawing/2014/main" id="{9B8C02FB-AA11-4EDC-BFC5-97ED1F077C8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24176620"/>
                </p:ext>
              </p:extLst>
            </p:nvPr>
          </p:nvGraphicFramePr>
          <p:xfrm>
            <a:off x="755650" y="735818"/>
            <a:ext cx="5207000" cy="284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4" name="Worksheet" r:id="rId4" imgW="4902447" imgH="2844888" progId="Excel.Sheet.12">
                    <p:link updateAutomatic="1"/>
                  </p:oleObj>
                </mc:Choice>
                <mc:Fallback>
                  <p:oleObj name="Worksheet" r:id="rId4" imgW="4902447" imgH="2844888" progId="Excel.Sheet.12">
                    <p:link updateAutomatic="1"/>
                    <p:pic>
                      <p:nvPicPr>
                        <p:cNvPr id="2" name="对象 1">
                          <a:extLst>
                            <a:ext uri="{FF2B5EF4-FFF2-40B4-BE49-F238E27FC236}">
                              <a16:creationId xmlns:a16="http://schemas.microsoft.com/office/drawing/2014/main" id="{9B8C02FB-AA11-4EDC-BFC5-97ED1F077C8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755650" y="735818"/>
                          <a:ext cx="5207000" cy="2844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" name="对象 2">
              <a:extLst>
                <a:ext uri="{FF2B5EF4-FFF2-40B4-BE49-F238E27FC236}">
                  <a16:creationId xmlns:a16="http://schemas.microsoft.com/office/drawing/2014/main" id="{0737334F-B9D8-4186-9431-950C7E7979C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31804596"/>
                </p:ext>
              </p:extLst>
            </p:nvPr>
          </p:nvGraphicFramePr>
          <p:xfrm>
            <a:off x="755649" y="3575050"/>
            <a:ext cx="5192847" cy="30137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5" name="Worksheet" r:id="rId6" imgW="5207049" imgH="3099107" progId="Excel.Sheet.12">
                    <p:link updateAutomatic="1"/>
                  </p:oleObj>
                </mc:Choice>
                <mc:Fallback>
                  <p:oleObj name="Worksheet" r:id="rId6" imgW="5207049" imgH="3099107" progId="Excel.Sheet.12">
                    <p:link updateAutomatic="1"/>
                    <p:pic>
                      <p:nvPicPr>
                        <p:cNvPr id="3" name="对象 2">
                          <a:extLst>
                            <a:ext uri="{FF2B5EF4-FFF2-40B4-BE49-F238E27FC236}">
                              <a16:creationId xmlns:a16="http://schemas.microsoft.com/office/drawing/2014/main" id="{0737334F-B9D8-4186-9431-950C7E7979C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755649" y="3575050"/>
                          <a:ext cx="5192847" cy="301376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" name="对象 3">
              <a:extLst>
                <a:ext uri="{FF2B5EF4-FFF2-40B4-BE49-F238E27FC236}">
                  <a16:creationId xmlns:a16="http://schemas.microsoft.com/office/drawing/2014/main" id="{5270EFFD-A994-4D38-A714-401835C64E8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66418067"/>
                </p:ext>
              </p:extLst>
            </p:nvPr>
          </p:nvGraphicFramePr>
          <p:xfrm>
            <a:off x="5951984" y="735818"/>
            <a:ext cx="5040560" cy="2839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6" name="Worksheet" r:id="rId8" imgW="4953345" imgH="2927657" progId="Excel.Sheet.12">
                    <p:link updateAutomatic="1"/>
                  </p:oleObj>
                </mc:Choice>
                <mc:Fallback>
                  <p:oleObj name="Worksheet" r:id="rId8" imgW="4953345" imgH="2927657" progId="Excel.Sheet.12">
                    <p:link updateAutomatic="1"/>
                    <p:pic>
                      <p:nvPicPr>
                        <p:cNvPr id="4" name="对象 3">
                          <a:extLst>
                            <a:ext uri="{FF2B5EF4-FFF2-40B4-BE49-F238E27FC236}">
                              <a16:creationId xmlns:a16="http://schemas.microsoft.com/office/drawing/2014/main" id="{5270EFFD-A994-4D38-A714-401835C64E8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951984" y="735818"/>
                          <a:ext cx="5040560" cy="283923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113296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">
            <a:extLst>
              <a:ext uri="{FF2B5EF4-FFF2-40B4-BE49-F238E27FC236}">
                <a16:creationId xmlns:a16="http://schemas.microsoft.com/office/drawing/2014/main" id="{E6FCF532-26E5-413A-8FBB-20BF511ECA2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50913" cy="1020763"/>
            <a:chOff x="0" y="295275"/>
            <a:chExt cx="7162800" cy="5357813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2E960F07-677D-443F-9BF4-C9D9C2B84E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2423161"/>
              <a:ext cx="7162799" cy="1955164"/>
            </a:xfrm>
            <a:custGeom>
              <a:avLst/>
              <a:gdLst>
                <a:gd name="T0" fmla="*/ 0 w 4151"/>
                <a:gd name="T1" fmla="*/ 1361 h 1361"/>
                <a:gd name="T2" fmla="*/ 4151 w 4151"/>
                <a:gd name="T3" fmla="*/ 1361 h 1361"/>
                <a:gd name="T4" fmla="*/ 4151 w 4151"/>
                <a:gd name="T5" fmla="*/ 294 h 1361"/>
                <a:gd name="T6" fmla="*/ 1945 w 4151"/>
                <a:gd name="T7" fmla="*/ 0 h 1361"/>
                <a:gd name="T8" fmla="*/ 0 w 4151"/>
                <a:gd name="T9" fmla="*/ 1361 h 13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51"/>
                <a:gd name="T16" fmla="*/ 0 h 1361"/>
                <a:gd name="T17" fmla="*/ 4151 w 4151"/>
                <a:gd name="T18" fmla="*/ 1361 h 13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51" h="1361">
                  <a:moveTo>
                    <a:pt x="0" y="1361"/>
                  </a:moveTo>
                  <a:lnTo>
                    <a:pt x="4151" y="1361"/>
                  </a:lnTo>
                  <a:lnTo>
                    <a:pt x="4151" y="294"/>
                  </a:lnTo>
                  <a:lnTo>
                    <a:pt x="1945" y="0"/>
                  </a:lnTo>
                  <a:lnTo>
                    <a:pt x="0" y="1361"/>
                  </a:lnTo>
                  <a:close/>
                </a:path>
              </a:pathLst>
            </a:cu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55" t="-21463" r="255" b="-40976"/>
              </a:stretch>
            </a:blip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4AAD24E-389A-4198-86A0-2AC708609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95275"/>
              <a:ext cx="3355977" cy="4084638"/>
            </a:xfrm>
            <a:custGeom>
              <a:avLst/>
              <a:gdLst>
                <a:gd name="T0" fmla="*/ 2147483646 w 1945"/>
                <a:gd name="T1" fmla="*/ 2147483646 h 2843"/>
                <a:gd name="T2" fmla="*/ 0 w 1945"/>
                <a:gd name="T3" fmla="*/ 0 h 2843"/>
                <a:gd name="T4" fmla="*/ 0 w 1945"/>
                <a:gd name="T5" fmla="*/ 2147483646 h 2843"/>
                <a:gd name="T6" fmla="*/ 2147483646 w 1945"/>
                <a:gd name="T7" fmla="*/ 2147483646 h 28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45"/>
                <a:gd name="T13" fmla="*/ 0 h 2843"/>
                <a:gd name="T14" fmla="*/ 1945 w 1945"/>
                <a:gd name="T15" fmla="*/ 2843 h 28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45" h="2843">
                  <a:moveTo>
                    <a:pt x="1945" y="1482"/>
                  </a:moveTo>
                  <a:lnTo>
                    <a:pt x="0" y="0"/>
                  </a:lnTo>
                  <a:lnTo>
                    <a:pt x="0" y="2843"/>
                  </a:lnTo>
                  <a:lnTo>
                    <a:pt x="1945" y="1482"/>
                  </a:lnTo>
                  <a:close/>
                </a:path>
              </a:pathLst>
            </a:custGeom>
            <a:solidFill>
              <a:srgbClr val="C64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3F610839-E240-4C9B-B5B3-17F43F4993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78325"/>
              <a:ext cx="2598738" cy="1274763"/>
            </a:xfrm>
            <a:custGeom>
              <a:avLst/>
              <a:gdLst>
                <a:gd name="T0" fmla="*/ 0 w 1506"/>
                <a:gd name="T1" fmla="*/ 2147483646 h 887"/>
                <a:gd name="T2" fmla="*/ 2147483646 w 1506"/>
                <a:gd name="T3" fmla="*/ 0 h 887"/>
                <a:gd name="T4" fmla="*/ 0 w 1506"/>
                <a:gd name="T5" fmla="*/ 0 h 887"/>
                <a:gd name="T6" fmla="*/ 0 w 1506"/>
                <a:gd name="T7" fmla="*/ 2147483646 h 8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06"/>
                <a:gd name="T13" fmla="*/ 0 h 887"/>
                <a:gd name="T14" fmla="*/ 1506 w 1506"/>
                <a:gd name="T15" fmla="*/ 887 h 8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06" h="887">
                  <a:moveTo>
                    <a:pt x="0" y="887"/>
                  </a:moveTo>
                  <a:lnTo>
                    <a:pt x="1506" y="0"/>
                  </a:lnTo>
                  <a:lnTo>
                    <a:pt x="0" y="0"/>
                  </a:lnTo>
                  <a:lnTo>
                    <a:pt x="0" y="88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7058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8296BBE-5C68-49EB-BAB6-C353DDEFE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873" y="4378210"/>
              <a:ext cx="4567927" cy="633272"/>
            </a:xfrm>
            <a:custGeom>
              <a:avLst/>
              <a:gdLst>
                <a:gd name="T0" fmla="*/ 2645 w 2645"/>
                <a:gd name="T1" fmla="*/ 0 h 439"/>
                <a:gd name="T2" fmla="*/ 2108 w 2645"/>
                <a:gd name="T3" fmla="*/ 439 h 439"/>
                <a:gd name="T4" fmla="*/ 0 w 2645"/>
                <a:gd name="T5" fmla="*/ 0 h 439"/>
                <a:gd name="T6" fmla="*/ 2645 w 2645"/>
                <a:gd name="T7" fmla="*/ 0 h 4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5"/>
                <a:gd name="T13" fmla="*/ 0 h 439"/>
                <a:gd name="T14" fmla="*/ 2645 w 2645"/>
                <a:gd name="T15" fmla="*/ 439 h 4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5" h="439">
                  <a:moveTo>
                    <a:pt x="2645" y="0"/>
                  </a:moveTo>
                  <a:lnTo>
                    <a:pt x="2108" y="439"/>
                  </a:lnTo>
                  <a:lnTo>
                    <a:pt x="0" y="0"/>
                  </a:lnTo>
                  <a:lnTo>
                    <a:pt x="264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</p:grpSp>
      <p:sp>
        <p:nvSpPr>
          <p:cNvPr id="16" name="标题 1">
            <a:extLst>
              <a:ext uri="{FF2B5EF4-FFF2-40B4-BE49-F238E27FC236}">
                <a16:creationId xmlns:a16="http://schemas.microsoft.com/office/drawing/2014/main" id="{F2642E6D-7A66-484C-B80F-7F1D0306981F}"/>
              </a:ext>
            </a:extLst>
          </p:cNvPr>
          <p:cNvSpPr txBox="1">
            <a:spLocks/>
          </p:cNvSpPr>
          <p:nvPr/>
        </p:nvSpPr>
        <p:spPr>
          <a:xfrm>
            <a:off x="1024128" y="426103"/>
            <a:ext cx="10515600" cy="533400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黑体简体" pitchFamily="-112" charset="-122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其他高频数据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676C92A-ED80-43C4-903C-419A64D82A07}"/>
              </a:ext>
            </a:extLst>
          </p:cNvPr>
          <p:cNvSpPr txBox="1"/>
          <p:nvPr/>
        </p:nvSpPr>
        <p:spPr>
          <a:xfrm>
            <a:off x="8760297" y="6536377"/>
            <a:ext cx="327399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eaLnBrk="1" hangingPunct="1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、平安期货研究所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A9E917E-DCAD-40B5-AE7D-13304D0D8544}"/>
              </a:ext>
            </a:extLst>
          </p:cNvPr>
          <p:cNvGrpSpPr/>
          <p:nvPr/>
        </p:nvGrpSpPr>
        <p:grpSpPr>
          <a:xfrm>
            <a:off x="647700" y="992188"/>
            <a:ext cx="10776892" cy="5538096"/>
            <a:chOff x="623392" y="937303"/>
            <a:chExt cx="10873208" cy="5553985"/>
          </a:xfrm>
        </p:grpSpPr>
        <p:graphicFrame>
          <p:nvGraphicFramePr>
            <p:cNvPr id="2" name="对象 1">
              <a:extLst>
                <a:ext uri="{FF2B5EF4-FFF2-40B4-BE49-F238E27FC236}">
                  <a16:creationId xmlns:a16="http://schemas.microsoft.com/office/drawing/2014/main" id="{FEAB05DA-44B7-47E7-A2CE-DE96F295D9C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56538799"/>
                </p:ext>
              </p:extLst>
            </p:nvPr>
          </p:nvGraphicFramePr>
          <p:xfrm>
            <a:off x="623392" y="937303"/>
            <a:ext cx="5543550" cy="26357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18" name="Worksheet" r:id="rId4" imgW="4756458" imgH="2616288" progId="Excel.Sheet.12">
                    <p:link updateAutomatic="1"/>
                  </p:oleObj>
                </mc:Choice>
                <mc:Fallback>
                  <p:oleObj name="Worksheet" r:id="rId4" imgW="4756458" imgH="2616288" progId="Excel.Sheet.12">
                    <p:link updateAutomatic="1"/>
                    <p:pic>
                      <p:nvPicPr>
                        <p:cNvPr id="2" name="对象 1">
                          <a:extLst>
                            <a:ext uri="{FF2B5EF4-FFF2-40B4-BE49-F238E27FC236}">
                              <a16:creationId xmlns:a16="http://schemas.microsoft.com/office/drawing/2014/main" id="{FEAB05DA-44B7-47E7-A2CE-DE96F295D9C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23392" y="937303"/>
                          <a:ext cx="5543550" cy="263571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" name="对象 2">
              <a:extLst>
                <a:ext uri="{FF2B5EF4-FFF2-40B4-BE49-F238E27FC236}">
                  <a16:creationId xmlns:a16="http://schemas.microsoft.com/office/drawing/2014/main" id="{22A046E6-C98A-4BA3-8D35-E05989BC8A6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52853029"/>
                </p:ext>
              </p:extLst>
            </p:nvPr>
          </p:nvGraphicFramePr>
          <p:xfrm>
            <a:off x="623392" y="3576638"/>
            <a:ext cx="5543550" cy="2914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19" name="Worksheet" r:id="rId6" imgW="5543612" imgH="2914650" progId="Excel.Sheet.12">
                    <p:link updateAutomatic="1"/>
                  </p:oleObj>
                </mc:Choice>
                <mc:Fallback>
                  <p:oleObj name="Worksheet" r:id="rId6" imgW="5543612" imgH="2914650" progId="Excel.Sheet.12">
                    <p:link updateAutomatic="1"/>
                    <p:pic>
                      <p:nvPicPr>
                        <p:cNvPr id="3" name="对象 2">
                          <a:extLst>
                            <a:ext uri="{FF2B5EF4-FFF2-40B4-BE49-F238E27FC236}">
                              <a16:creationId xmlns:a16="http://schemas.microsoft.com/office/drawing/2014/main" id="{22A046E6-C98A-4BA3-8D35-E05989BC8A6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23392" y="3576638"/>
                          <a:ext cx="5543550" cy="29146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" name="对象 3">
              <a:extLst>
                <a:ext uri="{FF2B5EF4-FFF2-40B4-BE49-F238E27FC236}">
                  <a16:creationId xmlns:a16="http://schemas.microsoft.com/office/drawing/2014/main" id="{8EBBD8D4-0F64-4DCB-ACB4-0BA2CAE6DE3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15691016"/>
                </p:ext>
              </p:extLst>
            </p:nvPr>
          </p:nvGraphicFramePr>
          <p:xfrm>
            <a:off x="6124880" y="3573016"/>
            <a:ext cx="5371720" cy="28987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20" name="Worksheet" r:id="rId8" imgW="5048435" imgH="2521300" progId="Excel.Sheet.12">
                    <p:link updateAutomatic="1"/>
                  </p:oleObj>
                </mc:Choice>
                <mc:Fallback>
                  <p:oleObj name="Worksheet" r:id="rId8" imgW="5048435" imgH="2521300" progId="Excel.Sheet.12">
                    <p:link updateAutomatic="1"/>
                    <p:pic>
                      <p:nvPicPr>
                        <p:cNvPr id="4" name="对象 3">
                          <a:extLst>
                            <a:ext uri="{FF2B5EF4-FFF2-40B4-BE49-F238E27FC236}">
                              <a16:creationId xmlns:a16="http://schemas.microsoft.com/office/drawing/2014/main" id="{8EBBD8D4-0F64-4DCB-ACB4-0BA2CAE6DE3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124880" y="3573016"/>
                          <a:ext cx="5371720" cy="289876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对象 4">
              <a:extLst>
                <a:ext uri="{FF2B5EF4-FFF2-40B4-BE49-F238E27FC236}">
                  <a16:creationId xmlns:a16="http://schemas.microsoft.com/office/drawing/2014/main" id="{EF3730AF-79DC-455D-BFDF-E3452142DBB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98960341"/>
                </p:ext>
              </p:extLst>
            </p:nvPr>
          </p:nvGraphicFramePr>
          <p:xfrm>
            <a:off x="6124880" y="937304"/>
            <a:ext cx="5371720" cy="26357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21" name="Worksheet" r:id="rId10" imgW="4572197" imgH="2749900" progId="Excel.Sheet.12">
                    <p:link updateAutomatic="1"/>
                  </p:oleObj>
                </mc:Choice>
                <mc:Fallback>
                  <p:oleObj name="Worksheet" r:id="rId10" imgW="4572197" imgH="2749900" progId="Excel.Sheet.12">
                    <p:link updateAutomatic="1"/>
                    <p:pic>
                      <p:nvPicPr>
                        <p:cNvPr id="5" name="对象 4">
                          <a:extLst>
                            <a:ext uri="{FF2B5EF4-FFF2-40B4-BE49-F238E27FC236}">
                              <a16:creationId xmlns:a16="http://schemas.microsoft.com/office/drawing/2014/main" id="{EF3730AF-79DC-455D-BFDF-E3452142DBB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6124880" y="937304"/>
                          <a:ext cx="5371720" cy="263571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647683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">
            <a:extLst>
              <a:ext uri="{FF2B5EF4-FFF2-40B4-BE49-F238E27FC236}">
                <a16:creationId xmlns:a16="http://schemas.microsoft.com/office/drawing/2014/main" id="{E6FCF532-26E5-413A-8FBB-20BF511ECA2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50913" cy="1020763"/>
            <a:chOff x="0" y="295275"/>
            <a:chExt cx="7162800" cy="5357813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2E960F07-677D-443F-9BF4-C9D9C2B84E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2423161"/>
              <a:ext cx="7162799" cy="1955164"/>
            </a:xfrm>
            <a:custGeom>
              <a:avLst/>
              <a:gdLst>
                <a:gd name="T0" fmla="*/ 0 w 4151"/>
                <a:gd name="T1" fmla="*/ 1361 h 1361"/>
                <a:gd name="T2" fmla="*/ 4151 w 4151"/>
                <a:gd name="T3" fmla="*/ 1361 h 1361"/>
                <a:gd name="T4" fmla="*/ 4151 w 4151"/>
                <a:gd name="T5" fmla="*/ 294 h 1361"/>
                <a:gd name="T6" fmla="*/ 1945 w 4151"/>
                <a:gd name="T7" fmla="*/ 0 h 1361"/>
                <a:gd name="T8" fmla="*/ 0 w 4151"/>
                <a:gd name="T9" fmla="*/ 1361 h 13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51"/>
                <a:gd name="T16" fmla="*/ 0 h 1361"/>
                <a:gd name="T17" fmla="*/ 4151 w 4151"/>
                <a:gd name="T18" fmla="*/ 1361 h 13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51" h="1361">
                  <a:moveTo>
                    <a:pt x="0" y="1361"/>
                  </a:moveTo>
                  <a:lnTo>
                    <a:pt x="4151" y="1361"/>
                  </a:lnTo>
                  <a:lnTo>
                    <a:pt x="4151" y="294"/>
                  </a:lnTo>
                  <a:lnTo>
                    <a:pt x="1945" y="0"/>
                  </a:lnTo>
                  <a:lnTo>
                    <a:pt x="0" y="1361"/>
                  </a:lnTo>
                  <a:close/>
                </a:path>
              </a:pathLst>
            </a:cu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55" t="-21463" r="255" b="-40976"/>
              </a:stretch>
            </a:blip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4AAD24E-389A-4198-86A0-2AC708609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95275"/>
              <a:ext cx="3355977" cy="4084638"/>
            </a:xfrm>
            <a:custGeom>
              <a:avLst/>
              <a:gdLst>
                <a:gd name="T0" fmla="*/ 2147483646 w 1945"/>
                <a:gd name="T1" fmla="*/ 2147483646 h 2843"/>
                <a:gd name="T2" fmla="*/ 0 w 1945"/>
                <a:gd name="T3" fmla="*/ 0 h 2843"/>
                <a:gd name="T4" fmla="*/ 0 w 1945"/>
                <a:gd name="T5" fmla="*/ 2147483646 h 2843"/>
                <a:gd name="T6" fmla="*/ 2147483646 w 1945"/>
                <a:gd name="T7" fmla="*/ 2147483646 h 28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45"/>
                <a:gd name="T13" fmla="*/ 0 h 2843"/>
                <a:gd name="T14" fmla="*/ 1945 w 1945"/>
                <a:gd name="T15" fmla="*/ 2843 h 28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45" h="2843">
                  <a:moveTo>
                    <a:pt x="1945" y="1482"/>
                  </a:moveTo>
                  <a:lnTo>
                    <a:pt x="0" y="0"/>
                  </a:lnTo>
                  <a:lnTo>
                    <a:pt x="0" y="2843"/>
                  </a:lnTo>
                  <a:lnTo>
                    <a:pt x="1945" y="1482"/>
                  </a:lnTo>
                  <a:close/>
                </a:path>
              </a:pathLst>
            </a:custGeom>
            <a:solidFill>
              <a:srgbClr val="C64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3F610839-E240-4C9B-B5B3-17F43F4993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78325"/>
              <a:ext cx="2598738" cy="1274763"/>
            </a:xfrm>
            <a:custGeom>
              <a:avLst/>
              <a:gdLst>
                <a:gd name="T0" fmla="*/ 0 w 1506"/>
                <a:gd name="T1" fmla="*/ 2147483646 h 887"/>
                <a:gd name="T2" fmla="*/ 2147483646 w 1506"/>
                <a:gd name="T3" fmla="*/ 0 h 887"/>
                <a:gd name="T4" fmla="*/ 0 w 1506"/>
                <a:gd name="T5" fmla="*/ 0 h 887"/>
                <a:gd name="T6" fmla="*/ 0 w 1506"/>
                <a:gd name="T7" fmla="*/ 2147483646 h 8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06"/>
                <a:gd name="T13" fmla="*/ 0 h 887"/>
                <a:gd name="T14" fmla="*/ 1506 w 1506"/>
                <a:gd name="T15" fmla="*/ 887 h 8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06" h="887">
                  <a:moveTo>
                    <a:pt x="0" y="887"/>
                  </a:moveTo>
                  <a:lnTo>
                    <a:pt x="1506" y="0"/>
                  </a:lnTo>
                  <a:lnTo>
                    <a:pt x="0" y="0"/>
                  </a:lnTo>
                  <a:lnTo>
                    <a:pt x="0" y="88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7058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8296BBE-5C68-49EB-BAB6-C353DDEFE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873" y="4378210"/>
              <a:ext cx="4567927" cy="633272"/>
            </a:xfrm>
            <a:custGeom>
              <a:avLst/>
              <a:gdLst>
                <a:gd name="T0" fmla="*/ 2645 w 2645"/>
                <a:gd name="T1" fmla="*/ 0 h 439"/>
                <a:gd name="T2" fmla="*/ 2108 w 2645"/>
                <a:gd name="T3" fmla="*/ 439 h 439"/>
                <a:gd name="T4" fmla="*/ 0 w 2645"/>
                <a:gd name="T5" fmla="*/ 0 h 439"/>
                <a:gd name="T6" fmla="*/ 2645 w 2645"/>
                <a:gd name="T7" fmla="*/ 0 h 4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5"/>
                <a:gd name="T13" fmla="*/ 0 h 439"/>
                <a:gd name="T14" fmla="*/ 2645 w 2645"/>
                <a:gd name="T15" fmla="*/ 439 h 4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5" h="439">
                  <a:moveTo>
                    <a:pt x="2645" y="0"/>
                  </a:moveTo>
                  <a:lnTo>
                    <a:pt x="2108" y="439"/>
                  </a:lnTo>
                  <a:lnTo>
                    <a:pt x="0" y="0"/>
                  </a:lnTo>
                  <a:lnTo>
                    <a:pt x="264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</p:grpSp>
      <p:sp>
        <p:nvSpPr>
          <p:cNvPr id="16" name="标题 1">
            <a:extLst>
              <a:ext uri="{FF2B5EF4-FFF2-40B4-BE49-F238E27FC236}">
                <a16:creationId xmlns:a16="http://schemas.microsoft.com/office/drawing/2014/main" id="{F2642E6D-7A66-484C-B80F-7F1D0306981F}"/>
              </a:ext>
            </a:extLst>
          </p:cNvPr>
          <p:cNvSpPr txBox="1">
            <a:spLocks/>
          </p:cNvSpPr>
          <p:nvPr/>
        </p:nvSpPr>
        <p:spPr>
          <a:xfrm>
            <a:off x="1024128" y="426103"/>
            <a:ext cx="10515600" cy="533400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黑体简体" pitchFamily="-112" charset="-122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大宗商品相关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676C92A-ED80-43C4-903C-419A64D82A07}"/>
              </a:ext>
            </a:extLst>
          </p:cNvPr>
          <p:cNvSpPr txBox="1"/>
          <p:nvPr/>
        </p:nvSpPr>
        <p:spPr>
          <a:xfrm>
            <a:off x="8760297" y="6536377"/>
            <a:ext cx="327399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eaLnBrk="1" hangingPunct="1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、平安期货研究所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F399FEE-6DC6-43C6-BA21-2EB95D351484}"/>
              </a:ext>
            </a:extLst>
          </p:cNvPr>
          <p:cNvGrpSpPr/>
          <p:nvPr/>
        </p:nvGrpSpPr>
        <p:grpSpPr>
          <a:xfrm>
            <a:off x="623392" y="1020763"/>
            <a:ext cx="10800257" cy="5515614"/>
            <a:chOff x="551384" y="969082"/>
            <a:chExt cx="10973962" cy="5462815"/>
          </a:xfrm>
        </p:grpSpPr>
        <p:graphicFrame>
          <p:nvGraphicFramePr>
            <p:cNvPr id="2" name="对象 1">
              <a:extLst>
                <a:ext uri="{FF2B5EF4-FFF2-40B4-BE49-F238E27FC236}">
                  <a16:creationId xmlns:a16="http://schemas.microsoft.com/office/drawing/2014/main" id="{988818E1-F034-455C-AFCD-6D9A7F686FD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81422925"/>
                </p:ext>
              </p:extLst>
            </p:nvPr>
          </p:nvGraphicFramePr>
          <p:xfrm>
            <a:off x="551384" y="969082"/>
            <a:ext cx="5490621" cy="26276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42" name="Worksheet" r:id="rId4" imgW="4508673" imgH="2743200" progId="Excel.Sheet.12">
                    <p:link updateAutomatic="1"/>
                  </p:oleObj>
                </mc:Choice>
                <mc:Fallback>
                  <p:oleObj name="Worksheet" r:id="rId4" imgW="4508673" imgH="2743200" progId="Excel.Sheet.12">
                    <p:link updateAutomatic="1"/>
                    <p:pic>
                      <p:nvPicPr>
                        <p:cNvPr id="2" name="对象 1">
                          <a:extLst>
                            <a:ext uri="{FF2B5EF4-FFF2-40B4-BE49-F238E27FC236}">
                              <a16:creationId xmlns:a16="http://schemas.microsoft.com/office/drawing/2014/main" id="{988818E1-F034-455C-AFCD-6D9A7F686FD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51384" y="969082"/>
                          <a:ext cx="5490621" cy="262762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对象 4">
              <a:extLst>
                <a:ext uri="{FF2B5EF4-FFF2-40B4-BE49-F238E27FC236}">
                  <a16:creationId xmlns:a16="http://schemas.microsoft.com/office/drawing/2014/main" id="{C5101A3E-C072-4879-8A47-F7BC5D359BF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89475182"/>
                </p:ext>
              </p:extLst>
            </p:nvPr>
          </p:nvGraphicFramePr>
          <p:xfrm>
            <a:off x="551384" y="3601744"/>
            <a:ext cx="5494941" cy="28301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43" name="Worksheet" r:id="rId6" imgW="4769084" imgH="3175175" progId="Excel.Sheet.12">
                    <p:link updateAutomatic="1"/>
                  </p:oleObj>
                </mc:Choice>
                <mc:Fallback>
                  <p:oleObj name="Worksheet" r:id="rId6" imgW="4769084" imgH="3175175" progId="Excel.Sheet.12">
                    <p:link updateAutomatic="1"/>
                    <p:pic>
                      <p:nvPicPr>
                        <p:cNvPr id="5" name="对象 4">
                          <a:extLst>
                            <a:ext uri="{FF2B5EF4-FFF2-40B4-BE49-F238E27FC236}">
                              <a16:creationId xmlns:a16="http://schemas.microsoft.com/office/drawing/2014/main" id="{C5101A3E-C072-4879-8A47-F7BC5D359BF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51384" y="3601744"/>
                          <a:ext cx="5494941" cy="283015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对象 5">
              <a:extLst>
                <a:ext uri="{FF2B5EF4-FFF2-40B4-BE49-F238E27FC236}">
                  <a16:creationId xmlns:a16="http://schemas.microsoft.com/office/drawing/2014/main" id="{3707EBC3-BE18-4AD8-91EB-ED54D956C13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21795075"/>
                </p:ext>
              </p:extLst>
            </p:nvPr>
          </p:nvGraphicFramePr>
          <p:xfrm>
            <a:off x="6023992" y="3601744"/>
            <a:ext cx="5494941" cy="28301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44" name="Worksheet" r:id="rId8" imgW="5016870" imgH="3041957" progId="Excel.Sheet.12">
                    <p:link updateAutomatic="1"/>
                  </p:oleObj>
                </mc:Choice>
                <mc:Fallback>
                  <p:oleObj name="Worksheet" r:id="rId8" imgW="5016870" imgH="3041957" progId="Excel.Sheet.12">
                    <p:link updateAutomatic="1"/>
                    <p:pic>
                      <p:nvPicPr>
                        <p:cNvPr id="6" name="对象 5">
                          <a:extLst>
                            <a:ext uri="{FF2B5EF4-FFF2-40B4-BE49-F238E27FC236}">
                              <a16:creationId xmlns:a16="http://schemas.microsoft.com/office/drawing/2014/main" id="{3707EBC3-BE18-4AD8-91EB-ED54D956C13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023992" y="3601744"/>
                          <a:ext cx="5494941" cy="283015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对象 6">
              <a:extLst>
                <a:ext uri="{FF2B5EF4-FFF2-40B4-BE49-F238E27FC236}">
                  <a16:creationId xmlns:a16="http://schemas.microsoft.com/office/drawing/2014/main" id="{6DCD8796-9590-40E1-B3CE-F1106A05D84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33427994"/>
                </p:ext>
              </p:extLst>
            </p:nvPr>
          </p:nvGraphicFramePr>
          <p:xfrm>
            <a:off x="6024906" y="972227"/>
            <a:ext cx="5500440" cy="26320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45" name="Worksheet" r:id="rId10" imgW="4711873" imgH="2603675" progId="Excel.Sheet.12">
                    <p:link updateAutomatic="1"/>
                  </p:oleObj>
                </mc:Choice>
                <mc:Fallback>
                  <p:oleObj name="Worksheet" r:id="rId10" imgW="4711873" imgH="2603675" progId="Excel.Sheet.12">
                    <p:link updateAutomatic="1"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6024906" y="972227"/>
                          <a:ext cx="5500440" cy="263203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2373059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449330"/>
            <a:ext cx="432486" cy="3475283"/>
          </a:xfrm>
          <a:prstGeom prst="rect">
            <a:avLst/>
          </a:prstGeom>
          <a:solidFill>
            <a:srgbClr val="C64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31378" y="1648240"/>
            <a:ext cx="4727022" cy="532491"/>
            <a:chOff x="5053922" y="1298448"/>
            <a:chExt cx="4727022" cy="532491"/>
          </a:xfrm>
        </p:grpSpPr>
        <p:sp>
          <p:nvSpPr>
            <p:cNvPr id="6" name="矩形: 圆角 7">
              <a:extLst>
                <a:ext uri="{FF2B5EF4-FFF2-40B4-BE49-F238E27FC236}">
                  <a16:creationId xmlns:a16="http://schemas.microsoft.com/office/drawing/2014/main" id="{D3D39D82-905F-47E9-B838-6AD520E16B22}"/>
                </a:ext>
              </a:extLst>
            </p:cNvPr>
            <p:cNvSpPr/>
            <p:nvPr/>
          </p:nvSpPr>
          <p:spPr>
            <a:xfrm>
              <a:off x="5053922" y="1377422"/>
              <a:ext cx="2723538" cy="453517"/>
            </a:xfrm>
            <a:prstGeom prst="roundRect">
              <a:avLst>
                <a:gd name="adj" fmla="val 12331"/>
              </a:avLst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5321808" y="1298448"/>
              <a:ext cx="4459136" cy="393192"/>
              <a:chOff x="5321808" y="1298448"/>
              <a:chExt cx="4459136" cy="393192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21808" y="1298448"/>
                <a:ext cx="567853" cy="393192"/>
              </a:xfrm>
              <a:prstGeom prst="rect">
                <a:avLst/>
              </a:prstGeom>
              <a:solidFill>
                <a:srgbClr val="C645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ln w="0"/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>
                  <a:ln w="0"/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5921915" y="1298448"/>
                <a:ext cx="3859029" cy="393192"/>
              </a:xfrm>
              <a:prstGeom prst="rect">
                <a:avLst/>
              </a:prstGeom>
              <a:solidFill>
                <a:srgbClr val="FBE5D6">
                  <a:alpha val="5882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b="1" kern="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" panose="020B0502040204020203" pitchFamily="34" charset="0"/>
                  </a:rPr>
                  <a:t>大宗商品市场跟踪</a:t>
                </a:r>
              </a:p>
            </p:txBody>
          </p:sp>
        </p:grpSp>
      </p:grpSp>
      <p:sp>
        <p:nvSpPr>
          <p:cNvPr id="14" name="ï$liḑê">
            <a:extLst>
              <a:ext uri="{FF2B5EF4-FFF2-40B4-BE49-F238E27FC236}">
                <a16:creationId xmlns:a16="http://schemas.microsoft.com/office/drawing/2014/main" id="{242081F1-E3F8-4206-8DED-8F5F4ED4230D}"/>
              </a:ext>
            </a:extLst>
          </p:cNvPr>
          <p:cNvSpPr txBox="1"/>
          <p:nvPr/>
        </p:nvSpPr>
        <p:spPr>
          <a:xfrm>
            <a:off x="2031213" y="2879196"/>
            <a:ext cx="1570777" cy="61555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>
            <a:outerShdw blurRad="127000" dist="63500" dir="8100000" sx="95000" sy="95000" algn="tr" rotWithShape="0">
              <a:prstClr val="black">
                <a:alpha val="25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 defTabSz="1219170" eaLnBrk="1" fontAlgn="auto" hangingPunct="1">
              <a:spcBef>
                <a:spcPts val="0"/>
              </a:spcBef>
              <a:spcAft>
                <a:spcPts val="600"/>
              </a:spcAft>
              <a:defRPr sz="1600" kern="0">
                <a:gradFill>
                  <a:gsLst>
                    <a:gs pos="0">
                      <a:srgbClr val="ED7D31"/>
                    </a:gs>
                    <a:gs pos="100000">
                      <a:srgbClr val="ED7D31">
                        <a:lumMod val="75000"/>
                      </a:srgbClr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zh-CN" altLang="en-US" sz="3200" b="1">
                <a:solidFill>
                  <a:srgbClr val="C64504"/>
                </a:solidFill>
              </a:rPr>
              <a:t>目 录</a:t>
            </a:r>
            <a:endParaRPr lang="en-US" altLang="zh-CN" sz="3200" b="1" dirty="0">
              <a:solidFill>
                <a:srgbClr val="C64504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331378" y="2541584"/>
            <a:ext cx="4727022" cy="532491"/>
            <a:chOff x="5053922" y="1298448"/>
            <a:chExt cx="4727022" cy="532491"/>
          </a:xfrm>
        </p:grpSpPr>
        <p:sp>
          <p:nvSpPr>
            <p:cNvPr id="16" name="矩形: 圆角 7">
              <a:extLst>
                <a:ext uri="{FF2B5EF4-FFF2-40B4-BE49-F238E27FC236}">
                  <a16:creationId xmlns:a16="http://schemas.microsoft.com/office/drawing/2014/main" id="{D3D39D82-905F-47E9-B838-6AD520E16B22}"/>
                </a:ext>
              </a:extLst>
            </p:cNvPr>
            <p:cNvSpPr/>
            <p:nvPr/>
          </p:nvSpPr>
          <p:spPr>
            <a:xfrm>
              <a:off x="5053922" y="1377422"/>
              <a:ext cx="2723538" cy="453517"/>
            </a:xfrm>
            <a:prstGeom prst="roundRect">
              <a:avLst>
                <a:gd name="adj" fmla="val 12331"/>
              </a:avLst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5321808" y="1298448"/>
              <a:ext cx="4459136" cy="393192"/>
              <a:chOff x="5321808" y="1298448"/>
              <a:chExt cx="4459136" cy="393192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5321808" y="1298448"/>
                <a:ext cx="567853" cy="393192"/>
              </a:xfrm>
              <a:prstGeom prst="rect">
                <a:avLst/>
              </a:prstGeom>
              <a:solidFill>
                <a:srgbClr val="C645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ln w="0"/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>
                  <a:ln w="0"/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5921915" y="1298448"/>
                <a:ext cx="3859029" cy="393192"/>
              </a:xfrm>
              <a:prstGeom prst="rect">
                <a:avLst/>
              </a:prstGeom>
              <a:solidFill>
                <a:srgbClr val="FBE5D6">
                  <a:alpha val="5882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b="1" kern="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" panose="020B0502040204020203" pitchFamily="34" charset="0"/>
                  </a:rPr>
                  <a:t>商品与宏观经济指标</a:t>
                </a: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5331378" y="3434928"/>
            <a:ext cx="4727022" cy="532491"/>
            <a:chOff x="5053922" y="1298448"/>
            <a:chExt cx="4727022" cy="532491"/>
          </a:xfrm>
        </p:grpSpPr>
        <p:sp>
          <p:nvSpPr>
            <p:cNvPr id="21" name="矩形: 圆角 7">
              <a:extLst>
                <a:ext uri="{FF2B5EF4-FFF2-40B4-BE49-F238E27FC236}">
                  <a16:creationId xmlns:a16="http://schemas.microsoft.com/office/drawing/2014/main" id="{D3D39D82-905F-47E9-B838-6AD520E16B22}"/>
                </a:ext>
              </a:extLst>
            </p:cNvPr>
            <p:cNvSpPr/>
            <p:nvPr/>
          </p:nvSpPr>
          <p:spPr>
            <a:xfrm>
              <a:off x="5053922" y="1377422"/>
              <a:ext cx="2723538" cy="453517"/>
            </a:xfrm>
            <a:prstGeom prst="roundRect">
              <a:avLst>
                <a:gd name="adj" fmla="val 12331"/>
              </a:avLst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5321808" y="1298448"/>
              <a:ext cx="4459136" cy="393192"/>
              <a:chOff x="5321808" y="1298448"/>
              <a:chExt cx="4459136" cy="393192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5321808" y="1298448"/>
                <a:ext cx="567853" cy="393192"/>
              </a:xfrm>
              <a:prstGeom prst="rect">
                <a:avLst/>
              </a:prstGeom>
              <a:solidFill>
                <a:srgbClr val="C645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ln w="0"/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>
                  <a:ln w="0"/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5921915" y="1298448"/>
                <a:ext cx="3859029" cy="393192"/>
              </a:xfrm>
              <a:prstGeom prst="rect">
                <a:avLst/>
              </a:prstGeom>
              <a:solidFill>
                <a:srgbClr val="FBE5D6">
                  <a:alpha val="5882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b="1" kern="0" dirty="0">
                    <a:solidFill>
                      <a:srgbClr val="C6450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" panose="020B0502040204020203" pitchFamily="34" charset="0"/>
                  </a:rPr>
                  <a:t>商品与大类资产表现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32467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4128" y="332656"/>
            <a:ext cx="10515600" cy="5334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各板块指数与股票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E3715EE-DA7B-4B8F-B11D-77C46A131112}"/>
              </a:ext>
            </a:extLst>
          </p:cNvPr>
          <p:cNvSpPr txBox="1"/>
          <p:nvPr/>
        </p:nvSpPr>
        <p:spPr>
          <a:xfrm>
            <a:off x="9264353" y="6408580"/>
            <a:ext cx="276993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eaLnBrk="1" hangingPunct="1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、平安期货研究所</a:t>
            </a:r>
          </a:p>
        </p:txBody>
      </p:sp>
    </p:spTree>
    <p:extLst>
      <p:ext uri="{BB962C8B-B14F-4D97-AF65-F5344CB8AC3E}">
        <p14:creationId xmlns:p14="http://schemas.microsoft.com/office/powerpoint/2010/main" val="2277885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4128" y="332656"/>
            <a:ext cx="10515600" cy="5334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各版块指数与债券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E3715EE-DA7B-4B8F-B11D-77C46A131112}"/>
              </a:ext>
            </a:extLst>
          </p:cNvPr>
          <p:cNvSpPr txBox="1"/>
          <p:nvPr/>
        </p:nvSpPr>
        <p:spPr>
          <a:xfrm>
            <a:off x="9264353" y="6408580"/>
            <a:ext cx="276993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eaLnBrk="1" hangingPunct="1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、平安期货研究所</a:t>
            </a:r>
          </a:p>
        </p:txBody>
      </p:sp>
    </p:spTree>
    <p:extLst>
      <p:ext uri="{BB962C8B-B14F-4D97-AF65-F5344CB8AC3E}">
        <p14:creationId xmlns:p14="http://schemas.microsoft.com/office/powerpoint/2010/main" val="1268708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4128" y="332656"/>
            <a:ext cx="10515600" cy="5334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汇率表现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E3715EE-DA7B-4B8F-B11D-77C46A131112}"/>
              </a:ext>
            </a:extLst>
          </p:cNvPr>
          <p:cNvSpPr txBox="1"/>
          <p:nvPr/>
        </p:nvSpPr>
        <p:spPr>
          <a:xfrm>
            <a:off x="9264353" y="6408580"/>
            <a:ext cx="276993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eaLnBrk="1" hangingPunct="1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、平安期货研究所</a:t>
            </a:r>
          </a:p>
        </p:txBody>
      </p:sp>
    </p:spTree>
    <p:extLst>
      <p:ext uri="{BB962C8B-B14F-4D97-AF65-F5344CB8AC3E}">
        <p14:creationId xmlns:p14="http://schemas.microsoft.com/office/powerpoint/2010/main" val="3222429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11028" y="0"/>
            <a:ext cx="12203028" cy="6858000"/>
          </a:xfrm>
          <a:prstGeom prst="rect">
            <a:avLst/>
          </a:prstGeom>
          <a:solidFill>
            <a:srgbClr val="000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52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DengXian" panose="02010600030101010101" pitchFamily="2" charset="-122"/>
              <a:cs typeface="+mn-cs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51" y="233485"/>
            <a:ext cx="1951807" cy="324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015" y="215485"/>
            <a:ext cx="1827168" cy="180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806" y="6313243"/>
            <a:ext cx="1098388" cy="216000"/>
          </a:xfrm>
          <a:prstGeom prst="rect">
            <a:avLst/>
          </a:prstGeom>
        </p:spPr>
      </p:pic>
      <p:sp>
        <p:nvSpPr>
          <p:cNvPr id="20" name="TextBox 3"/>
          <p:cNvSpPr>
            <a:spLocks noChangeArrowheads="1"/>
          </p:cNvSpPr>
          <p:nvPr/>
        </p:nvSpPr>
        <p:spPr bwMode="auto">
          <a:xfrm>
            <a:off x="372378" y="1076412"/>
            <a:ext cx="11436216" cy="2503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华文楷体" panose="02010600040101010101" pitchFamily="2" charset="-122"/>
              </a:rPr>
              <a:t>风险</a:t>
            </a:r>
            <a:r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华文楷体" panose="02010600040101010101" pitchFamily="2" charset="-122"/>
              </a:rPr>
              <a:t>提示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华文楷体" panose="0201060004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华文楷体" panose="02010600040101010101" pitchFamily="2" charset="-122"/>
              </a:rPr>
              <a:t>期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华文楷体" panose="02010600040101010101" pitchFamily="2" charset="-122"/>
              </a:rPr>
              <a:t>货交易采取保证金交易方式，具有杠杆性风险，可能产生巨大亏损。您在入市交易前，应全面了解期货交易法律法规、期货交易所及期货公司业务规则，全面评估自身的经济实力、产品认知能力、风险控制能力、生理及心理承受能力等，审慎决定是否参与期货交易。市场有风险，投资需谨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华文楷体" panose="02010600040101010101" pitchFamily="2" charset="-122"/>
              </a:rPr>
              <a:t>慎。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华文楷体" panose="0201060004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华文楷体" panose="02010600040101010101" pitchFamily="2" charset="-122"/>
              </a:rPr>
              <a:t>免责</a:t>
            </a:r>
            <a:r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华文楷体" panose="02010600040101010101" pitchFamily="2" charset="-122"/>
              </a:rPr>
              <a:t>条款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华文楷体" panose="0201060004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华文楷体" panose="02010600040101010101" pitchFamily="2" charset="-122"/>
              </a:rPr>
              <a:t>本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华文楷体" panose="02010600040101010101" pitchFamily="2" charset="-122"/>
              </a:rPr>
              <a:t>资讯的信息均来源于公开资料，平安期货有限公司对信息的准确性和完整性不作任何保证。</a:t>
            </a: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华文楷体" panose="02010600040101010101" pitchFamily="2" charset="-122"/>
              </a:rPr>
              <a:t>本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华文楷体" panose="02010600040101010101" pitchFamily="2" charset="-122"/>
              </a:rPr>
              <a:t>资讯所载意见及推测仅反映分析员于发出此资讯时的判断，公司可随时发出其他与本资讯不一致及有不同结论的其他报告。</a:t>
            </a: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华文楷体" panose="02010600040101010101" pitchFamily="2" charset="-122"/>
              </a:rPr>
              <a:t>资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华文楷体" panose="02010600040101010101" pitchFamily="2" charset="-122"/>
              </a:rPr>
              <a:t>讯中的内容和意见仅做供投资者参考，投资者不应将本资讯作为投资决策的依据，投资者应自行作出投资决策并独立承担投资风险。</a:t>
            </a: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华文楷体" panose="02010600040101010101" pitchFamily="2" charset="-122"/>
              </a:rPr>
              <a:t>本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华文楷体" panose="02010600040101010101" pitchFamily="2" charset="-122"/>
              </a:rPr>
              <a:t>资讯旨在发给公司特定客户及其他专业人士，未经公司事先书面批准，不得更改或以任何方式传送他人。平安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华文楷体" panose="02010600040101010101" pitchFamily="2" charset="-122"/>
              </a:rPr>
              <a:t>期货版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华文楷体" panose="02010600040101010101" pitchFamily="2" charset="-122"/>
              </a:rPr>
              <a:t>权所有，保留一切权利。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文本框 1"/>
          <p:cNvSpPr>
            <a:spLocks noChangeArrowheads="1"/>
          </p:cNvSpPr>
          <p:nvPr/>
        </p:nvSpPr>
        <p:spPr bwMode="auto">
          <a:xfrm>
            <a:off x="454088" y="4098588"/>
            <a:ext cx="5571808" cy="2006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平安期货有限公司 </a:t>
            </a:r>
            <a:r>
              <a:rPr kumimoji="0" lang="en-US" altLang="zh-CN" sz="11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Microsoft Himalaya" panose="01010100010101010101" pitchFamily="2" charset="0"/>
              </a:rPr>
              <a:t>PINGAN FUTURES CO.,LTD.</a:t>
            </a:r>
            <a:endParaRPr kumimoji="0" lang="zh-CN" altLang="en-US" sz="11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Microsoft Himalaya" panose="01010100010101010101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Microsoft Himalaya" panose="01010100010101010101" pitchFamily="2" charset="0"/>
              </a:rPr>
              <a:t>公司地址：广东省深圳市福田中心区金田路</a:t>
            </a:r>
            <a:r>
              <a:rPr kumimoji="0" lang="en-US" altLang="zh-CN" sz="11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Microsoft Himalaya" panose="01010100010101010101" pitchFamily="2" charset="0"/>
              </a:rPr>
              <a:t>4036</a:t>
            </a:r>
            <a:r>
              <a:rPr kumimoji="0" lang="zh-CN" altLang="en-US" sz="11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Microsoft Himalaya" panose="01010100010101010101" pitchFamily="2" charset="0"/>
              </a:rPr>
              <a:t>号荣超大厦</a:t>
            </a:r>
            <a:r>
              <a:rPr kumimoji="0" lang="en-US" altLang="zh-CN" sz="11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Microsoft Himalaya" panose="01010100010101010101" pitchFamily="2" charset="0"/>
              </a:rPr>
              <a:t>15</a:t>
            </a:r>
            <a:r>
              <a:rPr kumimoji="0" lang="zh-CN" altLang="en-US" sz="11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Microsoft Himalaya" panose="01010100010101010101" pitchFamily="2" charset="0"/>
              </a:rPr>
              <a:t>楼</a:t>
            </a:r>
            <a:endParaRPr kumimoji="0" lang="en-US" sz="11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Microsoft Himalaya" panose="01010100010101010101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Microsoft Himalaya" panose="01010100010101010101" pitchFamily="2" charset="0"/>
              </a:rPr>
              <a:t>公司官网：</a:t>
            </a:r>
            <a:r>
              <a:rPr kumimoji="0" lang="en-US" altLang="zh-CN" sz="11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Microsoft Himalaya" panose="01010100010101010101" pitchFamily="2" charset="0"/>
              </a:rPr>
              <a:t>http://futures.pingan.com/</a:t>
            </a:r>
            <a:endParaRPr kumimoji="0" lang="zh-CN" altLang="en-US" sz="11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Microsoft Himalaya" panose="01010100010101010101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Microsoft Himalaya" panose="01010100010101010101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Microsoft Himalaya" panose="01010100010101010101" pitchFamily="2" charset="0"/>
              </a:rPr>
              <a:t>平安期货研究所， 任雪 </a:t>
            </a:r>
            <a:r>
              <a:rPr kumimoji="0" lang="en-US" altLang="zh-CN" sz="11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Microsoft Himalaya" panose="01010100010101010101" pitchFamily="2" charset="0"/>
              </a:rPr>
              <a:t>|  </a:t>
            </a:r>
            <a:r>
              <a:rPr kumimoji="0" lang="en-US" altLang="zh-CN" sz="11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Microsoft Himalaya" panose="01010100010101010101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RENXUE072@pingan.com.cn</a:t>
            </a:r>
            <a:endParaRPr kumimoji="0" lang="en-US" altLang="zh-CN" sz="11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Microsoft Himalaya" panose="01010100010101010101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平安期货研究所 ，李晨阳 </a:t>
            </a:r>
            <a:r>
              <a:rPr kumimoji="0" lang="en-US" altLang="zh-CN" sz="11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  | LICHENYANG490@pingan.com.cn </a:t>
            </a:r>
          </a:p>
        </p:txBody>
      </p:sp>
    </p:spTree>
    <p:extLst>
      <p:ext uri="{BB962C8B-B14F-4D97-AF65-F5344CB8AC3E}">
        <p14:creationId xmlns:p14="http://schemas.microsoft.com/office/powerpoint/2010/main" val="372862093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4128" y="332656"/>
            <a:ext cx="10515600" cy="5334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近三个月价格表现排名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84FBA40-C16B-4589-82F1-0C0216511A66}"/>
              </a:ext>
            </a:extLst>
          </p:cNvPr>
          <p:cNvSpPr txBox="1"/>
          <p:nvPr/>
        </p:nvSpPr>
        <p:spPr>
          <a:xfrm>
            <a:off x="9264353" y="6408580"/>
            <a:ext cx="276993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eaLnBrk="1" hangingPunct="1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、平安期货研究所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6096000" y="980728"/>
            <a:ext cx="5057800" cy="5057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839416" y="980728"/>
            <a:ext cx="5057800" cy="50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54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4128" y="332656"/>
            <a:ext cx="10515600" cy="5334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近一年价格表现排名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7DEDDAA-7556-4F5C-9D2B-43C71A9436B3}"/>
              </a:ext>
            </a:extLst>
          </p:cNvPr>
          <p:cNvSpPr txBox="1"/>
          <p:nvPr/>
        </p:nvSpPr>
        <p:spPr>
          <a:xfrm>
            <a:off x="9264353" y="6408580"/>
            <a:ext cx="276993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eaLnBrk="1" hangingPunct="1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、平安期货研究所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71" y="1124744"/>
            <a:ext cx="4913784" cy="49137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6078760" y="1124744"/>
            <a:ext cx="4913784" cy="491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97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4128" y="332656"/>
            <a:ext cx="10515600" cy="5334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近五年价格表现排名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0B7C9B-D539-44F0-9B07-8F242518E4D7}"/>
              </a:ext>
            </a:extLst>
          </p:cNvPr>
          <p:cNvSpPr txBox="1"/>
          <p:nvPr/>
        </p:nvSpPr>
        <p:spPr>
          <a:xfrm>
            <a:off x="9264353" y="6408580"/>
            <a:ext cx="276993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eaLnBrk="1" hangingPunct="1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、平安期货研究所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936848" y="1006152"/>
            <a:ext cx="4655096" cy="50871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6096000" y="1006152"/>
            <a:ext cx="4655096" cy="508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09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4128" y="332656"/>
            <a:ext cx="10515600" cy="5334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活跃商品波动率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0B7C9B-D539-44F0-9B07-8F242518E4D7}"/>
              </a:ext>
            </a:extLst>
          </p:cNvPr>
          <p:cNvSpPr txBox="1"/>
          <p:nvPr/>
        </p:nvSpPr>
        <p:spPr>
          <a:xfrm>
            <a:off x="9264353" y="6408580"/>
            <a:ext cx="276993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eaLnBrk="1" hangingPunct="1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、平安期货研究所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911424" y="1196752"/>
            <a:ext cx="4877341" cy="48245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5971187" y="1196752"/>
            <a:ext cx="4877341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03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1">
            <a:extLst>
              <a:ext uri="{FF2B5EF4-FFF2-40B4-BE49-F238E27FC236}">
                <a16:creationId xmlns:a16="http://schemas.microsoft.com/office/drawing/2014/main" id="{535CA821-70F1-4B23-869B-F7A6719C1742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50913" cy="1020763"/>
            <a:chOff x="0" y="295275"/>
            <a:chExt cx="7162800" cy="5357813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4C07F76B-66AF-427A-8D43-07AC2AAE4D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2423161"/>
              <a:ext cx="7162799" cy="1955164"/>
            </a:xfrm>
            <a:custGeom>
              <a:avLst/>
              <a:gdLst>
                <a:gd name="T0" fmla="*/ 0 w 4151"/>
                <a:gd name="T1" fmla="*/ 1361 h 1361"/>
                <a:gd name="T2" fmla="*/ 4151 w 4151"/>
                <a:gd name="T3" fmla="*/ 1361 h 1361"/>
                <a:gd name="T4" fmla="*/ 4151 w 4151"/>
                <a:gd name="T5" fmla="*/ 294 h 1361"/>
                <a:gd name="T6" fmla="*/ 1945 w 4151"/>
                <a:gd name="T7" fmla="*/ 0 h 1361"/>
                <a:gd name="T8" fmla="*/ 0 w 4151"/>
                <a:gd name="T9" fmla="*/ 1361 h 13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51"/>
                <a:gd name="T16" fmla="*/ 0 h 1361"/>
                <a:gd name="T17" fmla="*/ 4151 w 4151"/>
                <a:gd name="T18" fmla="*/ 1361 h 13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51" h="1361">
                  <a:moveTo>
                    <a:pt x="0" y="1361"/>
                  </a:moveTo>
                  <a:lnTo>
                    <a:pt x="4151" y="1361"/>
                  </a:lnTo>
                  <a:lnTo>
                    <a:pt x="4151" y="294"/>
                  </a:lnTo>
                  <a:lnTo>
                    <a:pt x="1945" y="0"/>
                  </a:lnTo>
                  <a:lnTo>
                    <a:pt x="0" y="1361"/>
                  </a:lnTo>
                  <a:close/>
                </a:path>
              </a:pathLst>
            </a:cu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55" t="-21463" r="255" b="-40976"/>
              </a:stretch>
            </a:blip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B4E11C38-A868-4F58-ADD5-5B07DCE44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95275"/>
              <a:ext cx="3355977" cy="4084638"/>
            </a:xfrm>
            <a:custGeom>
              <a:avLst/>
              <a:gdLst>
                <a:gd name="T0" fmla="*/ 2147483646 w 1945"/>
                <a:gd name="T1" fmla="*/ 2147483646 h 2843"/>
                <a:gd name="T2" fmla="*/ 0 w 1945"/>
                <a:gd name="T3" fmla="*/ 0 h 2843"/>
                <a:gd name="T4" fmla="*/ 0 w 1945"/>
                <a:gd name="T5" fmla="*/ 2147483646 h 2843"/>
                <a:gd name="T6" fmla="*/ 2147483646 w 1945"/>
                <a:gd name="T7" fmla="*/ 2147483646 h 28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45"/>
                <a:gd name="T13" fmla="*/ 0 h 2843"/>
                <a:gd name="T14" fmla="*/ 1945 w 1945"/>
                <a:gd name="T15" fmla="*/ 2843 h 28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45" h="2843">
                  <a:moveTo>
                    <a:pt x="1945" y="1482"/>
                  </a:moveTo>
                  <a:lnTo>
                    <a:pt x="0" y="0"/>
                  </a:lnTo>
                  <a:lnTo>
                    <a:pt x="0" y="2843"/>
                  </a:lnTo>
                  <a:lnTo>
                    <a:pt x="1945" y="1482"/>
                  </a:lnTo>
                  <a:close/>
                </a:path>
              </a:pathLst>
            </a:custGeom>
            <a:solidFill>
              <a:srgbClr val="C64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421515D-021B-4ACC-8D67-8A12981D5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78325"/>
              <a:ext cx="2598738" cy="1274763"/>
            </a:xfrm>
            <a:custGeom>
              <a:avLst/>
              <a:gdLst>
                <a:gd name="T0" fmla="*/ 0 w 1506"/>
                <a:gd name="T1" fmla="*/ 2147483646 h 887"/>
                <a:gd name="T2" fmla="*/ 2147483646 w 1506"/>
                <a:gd name="T3" fmla="*/ 0 h 887"/>
                <a:gd name="T4" fmla="*/ 0 w 1506"/>
                <a:gd name="T5" fmla="*/ 0 h 887"/>
                <a:gd name="T6" fmla="*/ 0 w 1506"/>
                <a:gd name="T7" fmla="*/ 2147483646 h 8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06"/>
                <a:gd name="T13" fmla="*/ 0 h 887"/>
                <a:gd name="T14" fmla="*/ 1506 w 1506"/>
                <a:gd name="T15" fmla="*/ 887 h 8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06" h="887">
                  <a:moveTo>
                    <a:pt x="0" y="887"/>
                  </a:moveTo>
                  <a:lnTo>
                    <a:pt x="1506" y="0"/>
                  </a:lnTo>
                  <a:lnTo>
                    <a:pt x="0" y="0"/>
                  </a:lnTo>
                  <a:lnTo>
                    <a:pt x="0" y="88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7058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BD06D4F-63E7-4C82-ACB0-5BD7E27F4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873" y="4378210"/>
              <a:ext cx="4567927" cy="633272"/>
            </a:xfrm>
            <a:custGeom>
              <a:avLst/>
              <a:gdLst>
                <a:gd name="T0" fmla="*/ 2645 w 2645"/>
                <a:gd name="T1" fmla="*/ 0 h 439"/>
                <a:gd name="T2" fmla="*/ 2108 w 2645"/>
                <a:gd name="T3" fmla="*/ 439 h 439"/>
                <a:gd name="T4" fmla="*/ 0 w 2645"/>
                <a:gd name="T5" fmla="*/ 0 h 439"/>
                <a:gd name="T6" fmla="*/ 2645 w 2645"/>
                <a:gd name="T7" fmla="*/ 0 h 4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5"/>
                <a:gd name="T13" fmla="*/ 0 h 439"/>
                <a:gd name="T14" fmla="*/ 2645 w 2645"/>
                <a:gd name="T15" fmla="*/ 439 h 4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5" h="439">
                  <a:moveTo>
                    <a:pt x="2645" y="0"/>
                  </a:moveTo>
                  <a:lnTo>
                    <a:pt x="2108" y="439"/>
                  </a:lnTo>
                  <a:lnTo>
                    <a:pt x="0" y="0"/>
                  </a:lnTo>
                  <a:lnTo>
                    <a:pt x="264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</p:grpSp>
      <p:sp>
        <p:nvSpPr>
          <p:cNvPr id="15" name="标题 1">
            <a:extLst>
              <a:ext uri="{FF2B5EF4-FFF2-40B4-BE49-F238E27FC236}">
                <a16:creationId xmlns:a16="http://schemas.microsoft.com/office/drawing/2014/main" id="{F2E42E42-26D8-46B8-A827-DAC35A20FC54}"/>
              </a:ext>
            </a:extLst>
          </p:cNvPr>
          <p:cNvSpPr txBox="1">
            <a:spLocks/>
          </p:cNvSpPr>
          <p:nvPr/>
        </p:nvSpPr>
        <p:spPr>
          <a:xfrm>
            <a:off x="1024128" y="426103"/>
            <a:ext cx="10515600" cy="533400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黑体简体" pitchFamily="-112" charset="-122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9pPr>
          </a:lstStyle>
          <a:p>
            <a:pPr eaLnBrk="1" hangingPunct="1"/>
            <a:r>
              <a:rPr lang="zh-CN" altLang="en-US" kern="0" dirty="0">
                <a:solidFill>
                  <a:schemeClr val="tx1"/>
                </a:solidFill>
              </a:rPr>
              <a:t>特定品种比值</a:t>
            </a:r>
            <a:endParaRPr lang="en-US" altLang="zh-CN" kern="0" dirty="0">
              <a:solidFill>
                <a:schemeClr val="tx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CAC5FB2-F156-448A-A7F8-CAECA089F39D}"/>
              </a:ext>
            </a:extLst>
          </p:cNvPr>
          <p:cNvSpPr txBox="1"/>
          <p:nvPr/>
        </p:nvSpPr>
        <p:spPr>
          <a:xfrm>
            <a:off x="9264353" y="6464369"/>
            <a:ext cx="276993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eaLnBrk="1" hangingPunct="1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、平安期货研究所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031669" y="836712"/>
            <a:ext cx="5117994" cy="295232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6234590" y="836712"/>
            <a:ext cx="5117994" cy="2952328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1031669" y="3549426"/>
            <a:ext cx="5117994" cy="2952328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6234590" y="3549426"/>
            <a:ext cx="5117994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73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1">
            <a:extLst>
              <a:ext uri="{FF2B5EF4-FFF2-40B4-BE49-F238E27FC236}">
                <a16:creationId xmlns:a16="http://schemas.microsoft.com/office/drawing/2014/main" id="{535CA821-70F1-4B23-869B-F7A6719C1742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50913" cy="1020763"/>
            <a:chOff x="0" y="295275"/>
            <a:chExt cx="7162800" cy="5357813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4C07F76B-66AF-427A-8D43-07AC2AAE4D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2423161"/>
              <a:ext cx="7162799" cy="1955164"/>
            </a:xfrm>
            <a:custGeom>
              <a:avLst/>
              <a:gdLst>
                <a:gd name="T0" fmla="*/ 0 w 4151"/>
                <a:gd name="T1" fmla="*/ 1361 h 1361"/>
                <a:gd name="T2" fmla="*/ 4151 w 4151"/>
                <a:gd name="T3" fmla="*/ 1361 h 1361"/>
                <a:gd name="T4" fmla="*/ 4151 w 4151"/>
                <a:gd name="T5" fmla="*/ 294 h 1361"/>
                <a:gd name="T6" fmla="*/ 1945 w 4151"/>
                <a:gd name="T7" fmla="*/ 0 h 1361"/>
                <a:gd name="T8" fmla="*/ 0 w 4151"/>
                <a:gd name="T9" fmla="*/ 1361 h 13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51"/>
                <a:gd name="T16" fmla="*/ 0 h 1361"/>
                <a:gd name="T17" fmla="*/ 4151 w 4151"/>
                <a:gd name="T18" fmla="*/ 1361 h 13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51" h="1361">
                  <a:moveTo>
                    <a:pt x="0" y="1361"/>
                  </a:moveTo>
                  <a:lnTo>
                    <a:pt x="4151" y="1361"/>
                  </a:lnTo>
                  <a:lnTo>
                    <a:pt x="4151" y="294"/>
                  </a:lnTo>
                  <a:lnTo>
                    <a:pt x="1945" y="0"/>
                  </a:lnTo>
                  <a:lnTo>
                    <a:pt x="0" y="1361"/>
                  </a:lnTo>
                  <a:close/>
                </a:path>
              </a:pathLst>
            </a:cu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55" t="-21463" r="255" b="-40976"/>
              </a:stretch>
            </a:blip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B4E11C38-A868-4F58-ADD5-5B07DCE44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95275"/>
              <a:ext cx="3355977" cy="4084638"/>
            </a:xfrm>
            <a:custGeom>
              <a:avLst/>
              <a:gdLst>
                <a:gd name="T0" fmla="*/ 2147483646 w 1945"/>
                <a:gd name="T1" fmla="*/ 2147483646 h 2843"/>
                <a:gd name="T2" fmla="*/ 0 w 1945"/>
                <a:gd name="T3" fmla="*/ 0 h 2843"/>
                <a:gd name="T4" fmla="*/ 0 w 1945"/>
                <a:gd name="T5" fmla="*/ 2147483646 h 2843"/>
                <a:gd name="T6" fmla="*/ 2147483646 w 1945"/>
                <a:gd name="T7" fmla="*/ 2147483646 h 28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45"/>
                <a:gd name="T13" fmla="*/ 0 h 2843"/>
                <a:gd name="T14" fmla="*/ 1945 w 1945"/>
                <a:gd name="T15" fmla="*/ 2843 h 28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45" h="2843">
                  <a:moveTo>
                    <a:pt x="1945" y="1482"/>
                  </a:moveTo>
                  <a:lnTo>
                    <a:pt x="0" y="0"/>
                  </a:lnTo>
                  <a:lnTo>
                    <a:pt x="0" y="2843"/>
                  </a:lnTo>
                  <a:lnTo>
                    <a:pt x="1945" y="1482"/>
                  </a:lnTo>
                  <a:close/>
                </a:path>
              </a:pathLst>
            </a:custGeom>
            <a:solidFill>
              <a:srgbClr val="C64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421515D-021B-4ACC-8D67-8A12981D5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78325"/>
              <a:ext cx="2598738" cy="1274763"/>
            </a:xfrm>
            <a:custGeom>
              <a:avLst/>
              <a:gdLst>
                <a:gd name="T0" fmla="*/ 0 w 1506"/>
                <a:gd name="T1" fmla="*/ 2147483646 h 887"/>
                <a:gd name="T2" fmla="*/ 2147483646 w 1506"/>
                <a:gd name="T3" fmla="*/ 0 h 887"/>
                <a:gd name="T4" fmla="*/ 0 w 1506"/>
                <a:gd name="T5" fmla="*/ 0 h 887"/>
                <a:gd name="T6" fmla="*/ 0 w 1506"/>
                <a:gd name="T7" fmla="*/ 2147483646 h 8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06"/>
                <a:gd name="T13" fmla="*/ 0 h 887"/>
                <a:gd name="T14" fmla="*/ 1506 w 1506"/>
                <a:gd name="T15" fmla="*/ 887 h 8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06" h="887">
                  <a:moveTo>
                    <a:pt x="0" y="887"/>
                  </a:moveTo>
                  <a:lnTo>
                    <a:pt x="1506" y="0"/>
                  </a:lnTo>
                  <a:lnTo>
                    <a:pt x="0" y="0"/>
                  </a:lnTo>
                  <a:lnTo>
                    <a:pt x="0" y="88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7058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BD06D4F-63E7-4C82-ACB0-5BD7E27F4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873" y="4378210"/>
              <a:ext cx="4567927" cy="633272"/>
            </a:xfrm>
            <a:custGeom>
              <a:avLst/>
              <a:gdLst>
                <a:gd name="T0" fmla="*/ 2645 w 2645"/>
                <a:gd name="T1" fmla="*/ 0 h 439"/>
                <a:gd name="T2" fmla="*/ 2108 w 2645"/>
                <a:gd name="T3" fmla="*/ 439 h 439"/>
                <a:gd name="T4" fmla="*/ 0 w 2645"/>
                <a:gd name="T5" fmla="*/ 0 h 439"/>
                <a:gd name="T6" fmla="*/ 2645 w 2645"/>
                <a:gd name="T7" fmla="*/ 0 h 4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5"/>
                <a:gd name="T13" fmla="*/ 0 h 439"/>
                <a:gd name="T14" fmla="*/ 2645 w 2645"/>
                <a:gd name="T15" fmla="*/ 439 h 4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5" h="439">
                  <a:moveTo>
                    <a:pt x="2645" y="0"/>
                  </a:moveTo>
                  <a:lnTo>
                    <a:pt x="2108" y="439"/>
                  </a:lnTo>
                  <a:lnTo>
                    <a:pt x="0" y="0"/>
                  </a:lnTo>
                  <a:lnTo>
                    <a:pt x="264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mpd="sng">
              <a:noFill/>
              <a:bevel/>
              <a:headEnd/>
              <a:tailEnd/>
            </a:ln>
          </p:spPr>
          <p:txBody>
            <a:bodyPr lIns="68579" tIns="34289" rIns="68579" bIns="3428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</p:grpSp>
      <p:sp>
        <p:nvSpPr>
          <p:cNvPr id="15" name="标题 1">
            <a:extLst>
              <a:ext uri="{FF2B5EF4-FFF2-40B4-BE49-F238E27FC236}">
                <a16:creationId xmlns:a16="http://schemas.microsoft.com/office/drawing/2014/main" id="{F2E42E42-26D8-46B8-A827-DAC35A20FC54}"/>
              </a:ext>
            </a:extLst>
          </p:cNvPr>
          <p:cNvSpPr txBox="1">
            <a:spLocks/>
          </p:cNvSpPr>
          <p:nvPr/>
        </p:nvSpPr>
        <p:spPr>
          <a:xfrm>
            <a:off x="1024128" y="426103"/>
            <a:ext cx="10515600" cy="533400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05A2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黑体简体" pitchFamily="-112" charset="-122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05A23"/>
                </a:solidFill>
                <a:latin typeface="方正黑体简体" pitchFamily="-112" charset="-122"/>
                <a:ea typeface="方正黑体简体" pitchFamily="-112" charset="-122"/>
                <a:cs typeface="方正黑体简体" pitchFamily="-11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8444"/>
                </a:solidFill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</a:defRPr>
            </a:lvl9pPr>
          </a:lstStyle>
          <a:p>
            <a:pPr eaLnBrk="1" hangingPunct="1"/>
            <a:r>
              <a:rPr lang="zh-CN" altLang="en-US" kern="0" dirty="0">
                <a:solidFill>
                  <a:schemeClr val="tx1"/>
                </a:solidFill>
              </a:rPr>
              <a:t>特定品种比值</a:t>
            </a:r>
            <a:endParaRPr lang="en-US" altLang="zh-CN" kern="0" dirty="0">
              <a:solidFill>
                <a:schemeClr val="tx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CAC5FB2-F156-448A-A7F8-CAECA089F39D}"/>
              </a:ext>
            </a:extLst>
          </p:cNvPr>
          <p:cNvSpPr txBox="1"/>
          <p:nvPr/>
        </p:nvSpPr>
        <p:spPr>
          <a:xfrm>
            <a:off x="9264353" y="6464369"/>
            <a:ext cx="276993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eaLnBrk="1" hangingPunct="1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、平安期货研究所</a:t>
            </a: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6089083" y="924730"/>
            <a:ext cx="5014810" cy="2886935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6089083" y="3526652"/>
            <a:ext cx="5014810" cy="288693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1055440" y="908720"/>
            <a:ext cx="5014810" cy="2886935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1055440" y="3510641"/>
            <a:ext cx="5014810" cy="288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282754"/>
      </p:ext>
    </p:extLst>
  </p:cSld>
  <p:clrMapOvr>
    <a:masterClrMapping/>
  </p:clrMapOvr>
</p:sld>
</file>

<file path=ppt/theme/theme1.xml><?xml version="1.0" encoding="utf-8"?>
<a:theme xmlns:a="http://schemas.openxmlformats.org/drawingml/2006/main" name="1_主题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穿越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主题1" id="{41F1495F-AE05-4140-84FF-EFEC23F2DF80}" vid="{80000771-FA09-4C7B-A3AB-422E18ECE1D4}"/>
    </a:ext>
  </a:extLst>
</a:theme>
</file>

<file path=ppt/theme/theme2.xml><?xml version="1.0" encoding="utf-8"?>
<a:theme xmlns:a="http://schemas.openxmlformats.org/drawingml/2006/main" name="www.33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63798</TotalTime>
  <Words>764</Words>
  <Application>Microsoft Office PowerPoint</Application>
  <PresentationFormat>宽屏</PresentationFormat>
  <Paragraphs>108</Paragraphs>
  <Slides>37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2</vt:i4>
      </vt:variant>
      <vt:variant>
        <vt:lpstr>链接</vt:lpstr>
      </vt:variant>
      <vt:variant>
        <vt:i4>34</vt:i4>
      </vt:variant>
      <vt:variant>
        <vt:lpstr>幻灯片标题</vt:lpstr>
      </vt:variant>
      <vt:variant>
        <vt:i4>37</vt:i4>
      </vt:variant>
    </vt:vector>
  </HeadingPairs>
  <TitlesOfParts>
    <vt:vector size="94" baseType="lpstr">
      <vt:lpstr>Lucida Grande</vt:lpstr>
      <vt:lpstr>MHeiHKS-Bold</vt:lpstr>
      <vt:lpstr>MS PGothic</vt:lpstr>
      <vt:lpstr>MS PGothic</vt:lpstr>
      <vt:lpstr>DengXian</vt:lpstr>
      <vt:lpstr>方正黑体简体</vt:lpstr>
      <vt:lpstr>方正中等线简体</vt:lpstr>
      <vt:lpstr>华文楷体</vt:lpstr>
      <vt:lpstr>宋体</vt:lpstr>
      <vt:lpstr>微软雅黑</vt:lpstr>
      <vt:lpstr>微软雅黑 Light</vt:lpstr>
      <vt:lpstr>Arial</vt:lpstr>
      <vt:lpstr>Arial Narrow</vt:lpstr>
      <vt:lpstr>Calibri</vt:lpstr>
      <vt:lpstr>Calibri Light</vt:lpstr>
      <vt:lpstr>Corbel</vt:lpstr>
      <vt:lpstr>Helvetica</vt:lpstr>
      <vt:lpstr>Microsoft Himalaya</vt:lpstr>
      <vt:lpstr>Nirmala UI</vt:lpstr>
      <vt:lpstr>Segoe UI</vt:lpstr>
      <vt:lpstr>Times</vt:lpstr>
      <vt:lpstr>1_主题1</vt:lpstr>
      <vt:lpstr>www.33ppt.com</vt:lpstr>
      <vt:lpstr>file:///E:\平安期货\大宗\大宗商品周报——宏观经济和商品.xlsx!全球PMI!%5b大宗商品周报——宏观经济和商品.xlsx%5d全球PMI%20图表%206</vt:lpstr>
      <vt:lpstr>file:///E:\平安期货\大宗\大宗商品周报——宏观经济和商品.xlsx!全球PMI!%5b大宗商品周报——宏观经济和商品.xlsx%5d全球PMI%20图表%208</vt:lpstr>
      <vt:lpstr>file:///E:\平安期货\化工\大宗报告\大宗商品周报——宏观经济和商品.xlsx!全球进出口%20!%5b大宗商品周报——宏观经济和商品.xlsx%5d全球进出口%20%20图表%204</vt:lpstr>
      <vt:lpstr>file:///E:\平安期货\化工\大宗报告\大宗商品周报——宏观经济和商品.xlsx!疫情数据!%5b大宗商品周报——宏观经济和商品.xlsx%5d疫情数据%20图表%205</vt:lpstr>
      <vt:lpstr>file:///E:\平安期货\化工\大宗报告\大宗商品周报——宏观经济和商品.xlsx!疫情数据!%5b大宗商品周报——宏观经济和商品.xlsx%5d疫情数据%20图表%204</vt:lpstr>
      <vt:lpstr>file:///E:\平安期货\化工\大宗报告\大宗商品周报——宏观经济和商品.xlsx!酒店入住率!%5b大宗商品周报——宏观经济和商品.xlsx%5d酒店入住率%20图表%201</vt:lpstr>
      <vt:lpstr>file:///E:\平安期货\化工\大宗报告\大宗商品周报——宏观经济和商品.xlsx!全球部分机场航班架次!%5b大宗商品周报——宏观经济和商品.xlsx%5d全球部分机场航班架次%20图表%202</vt:lpstr>
      <vt:lpstr>file:///E:\平安期货\化工\大宗报告\大宗商品周报——宏观经济和商品.xlsx!美国地产!%5b大宗商品周报——宏观经济和商品.xlsx%5d美国地产%20图表%201</vt:lpstr>
      <vt:lpstr>file:///E:\平安期货\化工\大宗报告\大宗商品周报——宏观经济和商品.xlsx!美国消费!%5b大宗商品周报——宏观经济和商品.xlsx%5d美国消费%20图表%205</vt:lpstr>
      <vt:lpstr>file:///E:\平安期货\化工\大宗报告\大宗商品周报——宏观经济和商品.xlsx!美国消费!%5b大宗商品周报——宏观经济和商品.xlsx%5d美国消费%20图表%202</vt:lpstr>
      <vt:lpstr>file:///E:\平安期货\化工\大宗报告\大宗商品周报——宏观经济和商品.xlsx!中国社融和PMI!%5b大宗商品周报——宏观经济和商品.xlsx%5d中国社融和PMI%20图表%201</vt:lpstr>
      <vt:lpstr>file:///E:\平安期货\化工\大宗报告\大宗商品周报——宏观经济和商品.xlsx!中国出口!%5b大宗商品周报——宏观经济和商品.xlsx%5d中国出口%20图表%202</vt:lpstr>
      <vt:lpstr>file:///E:\平安期货\化工\大宗报告\大宗商品周报——宏观经济和商品.xlsx!中国出口!%5b大宗商品周报——宏观经济和商品.xlsx%5d中国出口%20图表%203</vt:lpstr>
      <vt:lpstr>file:///E:\平安期货\化工\大宗报告\大宗商品周报——宏观经济和商品.xlsx!铜价与PPI!%5b大宗商品周报——宏观经济和商品.xlsx%5d铜价与PPI%20图表%201</vt:lpstr>
      <vt:lpstr>file:///E:\平安期货\化工\大宗报告\大宗商品周报——宏观经济和商品.xlsx!铜价与Ｍ１!%5b大宗商品周报——宏观经济和商品.xlsx%5d铜价与Ｍ１%20图表%201</vt:lpstr>
      <vt:lpstr>file:///E:\平安期货\化工\大宗报告\大宗商品周报——宏观经济和商品.xlsx!房地产销售和M1!%5b大宗商品周报——宏观经济和商品.xlsx%5d房地产销售和M1%20图表%201</vt:lpstr>
      <vt:lpstr>file:///E:\平安期货\化工\大宗报告\大宗商品周报——宏观经济和商品.xlsx!地产施工!%5b大宗商品周报——宏观经济和商品.xlsx%5d地产施工%20图表%202</vt:lpstr>
      <vt:lpstr>file:///E:\平安期货\化工\大宗报告\大宗商品周报——宏观经济和商品.xlsx!地产竣工!%5b大宗商品周报——宏观经济和商品.xlsx%5d地产竣工%20图表%201</vt:lpstr>
      <vt:lpstr>file:///E:\平安期货\化工\大宗报告\大宗商品周报——宏观经济和商品.xlsx!地产销售和投资!%5b大宗商品周报——宏观经济和商品.xlsx%5d地产销售和投资%20图表%201</vt:lpstr>
      <vt:lpstr>file:///E:\平安期货\化工\大宗报告\大宗商品周报——宏观经济和商品.xlsx!水泥开工率!%5b大宗商品周报——宏观经济和商品.xlsx%5d水泥开工率%20图表%205</vt:lpstr>
      <vt:lpstr>file:///E:\平安期货\化工\大宗报告\大宗商品周报——宏观经济和商品.xlsx!30大城市房地产销售高频!%5b大宗商品周报——宏观经济和商品.xlsx%5d30大城市房地产销售高频%20图表%202</vt:lpstr>
      <vt:lpstr>file:///E:\平安期货\化工\大宗报告\大宗商品周报——宏观经济和商品.xlsx!100城市土地出让!%5b大宗商品周报——宏观经济和商品.xlsx%5d100城市土地出让%20图表%202</vt:lpstr>
      <vt:lpstr>file:///E:\平安期货\化工\大宗报告\大宗商品周报——宏观经济和商品.xlsx!地方专项债!%5b大宗商品周报——宏观经济和商品.xlsx%5d地方专项债%20图表%202</vt:lpstr>
      <vt:lpstr>file:///E:\平安期货\化工\大宗报告\大宗商品周报——宏观经济和商品.xlsx!交流电动机和进出口!%5b大宗商品周报——宏观经济和商品.xlsx%5d交流电动机和进出口%20图表%201</vt:lpstr>
      <vt:lpstr>file:///E:\平安期货\化工\大宗报告\大宗商品周报——宏观经济和商品.xlsx!工业生产!%5b大宗商品周报——宏观经济和商品.xlsx%5d工业生产%20图表%201</vt:lpstr>
      <vt:lpstr>file:///E:\平安期货\化工\大宗报告\大宗商品周报——宏观经济和商品.xlsx!工业生产!%5b大宗商品周报——宏观经济和商品.xlsx%5d工业生产%20图表%202</vt:lpstr>
      <vt:lpstr>file:///E:\平安期货\化工\大宗报告\大宗商品周报——宏观经济和商品.xlsx!全钢胎!%5b大宗商品周报——宏观经济和商品.xlsx%5d全钢胎%20图表%202</vt:lpstr>
      <vt:lpstr>file:///E:\平安期货\化工\大宗报告\大宗商品周报——宏观经济和商品.xlsx!涤纶长丝!%5b大宗商品周报——宏观经济和商品.xlsx%5d涤纶长丝%20图表%201</vt:lpstr>
      <vt:lpstr>file:///E:\平安期货\化工\大宗报告\大宗商品周报——宏观经济和商品.xlsx!耗煤量（高频）!%5b大宗商品周报——宏观经济和商品.xlsx%5d耗煤量（高频）%20图表%201</vt:lpstr>
      <vt:lpstr>file:///E:\平安期货\化工\大宗报告\大宗商品周报——宏观经济和商品.xlsx!乘用车销售!%5b大宗商品周报——宏观经济和商品.xlsx%5d乘用车销售%20图表%201</vt:lpstr>
      <vt:lpstr>file:///E:\平安期货\化工\大宗报告\大宗商品周报——宏观经济和商品.xlsx!铜金比（高频）!%5b大宗商品周报——宏观经济和商品.xlsx%5d铜金比（高频）%20图表%201</vt:lpstr>
      <vt:lpstr>file:///E:\平安期货\化工\大宗报告\大宗商品周报——宏观经济和商品.xlsx!CRB和摩根大通PMI!%5b大宗商品周报——宏观经济和商品.xlsx%5dCRB和摩根大通PMI%20图表%201</vt:lpstr>
      <vt:lpstr>file:///E:\平安期货\化工\大宗报告\大宗商品周报——宏观经济和商品.xlsx!CRB和耐用品!%5b大宗商品周报——宏观经济和商品.xlsx%5dCRB和耐用品%20图表%202</vt:lpstr>
      <vt:lpstr>file:///E:\平安期货\化工\大宗报告\大宗商品周报——宏观经济和商品.xlsx!铜和美债通胀预期!%5b大宗商品周报——宏观经济和商品.xlsx%5d铜和美债通胀预期%20图表%201</vt:lpstr>
      <vt:lpstr>PowerPoint 演示文稿</vt:lpstr>
      <vt:lpstr>PowerPoint 演示文稿</vt:lpstr>
      <vt:lpstr>价格绝对表现</vt:lpstr>
      <vt:lpstr>近三个月价格表现排名</vt:lpstr>
      <vt:lpstr>近一年价格表现排名</vt:lpstr>
      <vt:lpstr>近五年价格表现排名</vt:lpstr>
      <vt:lpstr>活跃商品波动率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各板块指数与股票</vt:lpstr>
      <vt:lpstr>各版块指数与债券</vt:lpstr>
      <vt:lpstr>汇率表现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LP</dc:creator>
  <cp:lastModifiedBy>个人用户</cp:lastModifiedBy>
  <cp:revision>2469</cp:revision>
  <cp:lastPrinted>2016-02-24T13:02:07Z</cp:lastPrinted>
  <dcterms:created xsi:type="dcterms:W3CDTF">2014-08-12T07:55:21Z</dcterms:created>
  <dcterms:modified xsi:type="dcterms:W3CDTF">2021-09-26T10:52:25Z</dcterms:modified>
</cp:coreProperties>
</file>